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6"/>
  </p:notesMasterIdLst>
  <p:handoutMasterIdLst>
    <p:handoutMasterId r:id="rId27"/>
  </p:handoutMasterIdLst>
  <p:sldIdLst>
    <p:sldId id="256" r:id="rId2"/>
    <p:sldId id="262" r:id="rId3"/>
    <p:sldId id="263" r:id="rId4"/>
    <p:sldId id="264" r:id="rId5"/>
    <p:sldId id="265" r:id="rId6"/>
    <p:sldId id="266" r:id="rId7"/>
    <p:sldId id="267" r:id="rId8"/>
    <p:sldId id="268" r:id="rId9"/>
    <p:sldId id="278" r:id="rId10"/>
    <p:sldId id="299" r:id="rId11"/>
    <p:sldId id="275" r:id="rId12"/>
    <p:sldId id="277" r:id="rId13"/>
    <p:sldId id="260" r:id="rId14"/>
    <p:sldId id="261" r:id="rId15"/>
    <p:sldId id="280" r:id="rId16"/>
    <p:sldId id="283" r:id="rId17"/>
    <p:sldId id="298" r:id="rId18"/>
    <p:sldId id="281" r:id="rId19"/>
    <p:sldId id="282" r:id="rId20"/>
    <p:sldId id="297" r:id="rId21"/>
    <p:sldId id="270" r:id="rId22"/>
    <p:sldId id="272" r:id="rId23"/>
    <p:sldId id="274" r:id="rId24"/>
    <p:sldId id="296" r:id="rId25"/>
  </p:sldIdLst>
  <p:sldSz cx="9145588" cy="6858000"/>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7AB1"/>
    <a:srgbClr val="477AB1"/>
    <a:srgbClr val="003366"/>
    <a:srgbClr val="FFFFFF"/>
    <a:srgbClr val="B2B2B2"/>
    <a:srgbClr val="B6CA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autoAdjust="0"/>
  </p:normalViewPr>
  <p:slideViewPr>
    <p:cSldViewPr snapToGrid="0">
      <p:cViewPr>
        <p:scale>
          <a:sx n="75" d="100"/>
          <a:sy n="75" d="100"/>
        </p:scale>
        <p:origin x="-2592" y="-786"/>
      </p:cViewPr>
      <p:guideLst>
        <p:guide orient="horz" pos="2160"/>
        <p:guide pos="2881"/>
      </p:guideLst>
    </p:cSldViewPr>
  </p:slideViewPr>
  <p:outlineViewPr>
    <p:cViewPr>
      <p:scale>
        <a:sx n="33" d="100"/>
        <a:sy n="33" d="100"/>
      </p:scale>
      <p:origin x="0" y="594"/>
    </p:cViewPr>
  </p:outlineViewPr>
  <p:notesTextViewPr>
    <p:cViewPr>
      <p:scale>
        <a:sx n="1" d="1"/>
        <a:sy n="1" d="1"/>
      </p:scale>
      <p:origin x="0" y="0"/>
    </p:cViewPr>
  </p:notesTextViewPr>
  <p:sorterViewPr>
    <p:cViewPr>
      <p:scale>
        <a:sx n="125" d="100"/>
        <a:sy n="125" d="100"/>
      </p:scale>
      <p:origin x="0" y="131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5B86ED1B-6ED4-45A9-9428-D4184DB8EFE7}" type="datetimeFigureOut">
              <a:rPr lang="zh-TW" altLang="en-US" smtClean="0"/>
              <a:t>2014/9/9</a:t>
            </a:fld>
            <a:endParaRPr lang="zh-TW" altLang="en-US"/>
          </a:p>
        </p:txBody>
      </p:sp>
      <p:sp>
        <p:nvSpPr>
          <p:cNvPr id="4" name="頁尾版面配置區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C25D5C21-7879-445C-8658-D77A1598F4F9}" type="slidenum">
              <a:rPr lang="zh-TW" altLang="en-US" smtClean="0"/>
              <a:t>‹#›</a:t>
            </a:fld>
            <a:endParaRPr lang="zh-TW" altLang="en-US"/>
          </a:p>
        </p:txBody>
      </p:sp>
    </p:spTree>
    <p:extLst>
      <p:ext uri="{BB962C8B-B14F-4D97-AF65-F5344CB8AC3E}">
        <p14:creationId xmlns:p14="http://schemas.microsoft.com/office/powerpoint/2010/main" val="5483711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88A3C032-FDFF-4139-939C-35A6231FA100}" type="datetimeFigureOut">
              <a:rPr lang="zh-TW" altLang="en-US" smtClean="0"/>
              <a:t>2014/9/9</a:t>
            </a:fld>
            <a:endParaRPr lang="zh-TW" altLang="en-US"/>
          </a:p>
        </p:txBody>
      </p:sp>
      <p:sp>
        <p:nvSpPr>
          <p:cNvPr id="4" name="投影片圖像版面配置區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0CFA412-5C1D-4337-A64B-43BC49FA9FDD}" type="slidenum">
              <a:rPr lang="zh-TW" altLang="en-US" smtClean="0"/>
              <a:t>‹#›</a:t>
            </a:fld>
            <a:endParaRPr lang="zh-TW" altLang="en-US"/>
          </a:p>
        </p:txBody>
      </p:sp>
    </p:spTree>
    <p:extLst>
      <p:ext uri="{BB962C8B-B14F-4D97-AF65-F5344CB8AC3E}">
        <p14:creationId xmlns:p14="http://schemas.microsoft.com/office/powerpoint/2010/main" val="25961543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50180"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200">
                <a:solidFill>
                  <a:schemeClr val="tx1"/>
                </a:solidFill>
                <a:latin typeface="Calibri" pitchFamily="34" charset="0"/>
                <a:ea typeface="新細明體" pitchFamily="18" charset="-120"/>
              </a:defRPr>
            </a:lvl1pPr>
            <a:lvl2pPr marL="742950" indent="-285750">
              <a:defRPr sz="1200">
                <a:solidFill>
                  <a:schemeClr val="tx1"/>
                </a:solidFill>
                <a:latin typeface="Calibri" pitchFamily="34" charset="0"/>
                <a:ea typeface="新細明體" pitchFamily="18" charset="-120"/>
              </a:defRPr>
            </a:lvl2pPr>
            <a:lvl3pPr marL="1143000" indent="-228600">
              <a:defRPr sz="1200">
                <a:solidFill>
                  <a:schemeClr val="tx1"/>
                </a:solidFill>
                <a:latin typeface="Calibri" pitchFamily="34" charset="0"/>
                <a:ea typeface="新細明體" pitchFamily="18" charset="-120"/>
              </a:defRPr>
            </a:lvl3pPr>
            <a:lvl4pPr marL="1600200" indent="-228600">
              <a:defRPr sz="1200">
                <a:solidFill>
                  <a:schemeClr val="tx1"/>
                </a:solidFill>
                <a:latin typeface="Calibri" pitchFamily="34" charset="0"/>
                <a:ea typeface="新細明體" pitchFamily="18" charset="-120"/>
              </a:defRPr>
            </a:lvl4pPr>
            <a:lvl5pPr marL="2057400" indent="-228600">
              <a:defRPr sz="1200">
                <a:solidFill>
                  <a:schemeClr val="tx1"/>
                </a:solidFill>
                <a:latin typeface="Calibri" pitchFamily="34" charset="0"/>
                <a:ea typeface="新細明體" pitchFamily="18" charset="-120"/>
              </a:defRPr>
            </a:lvl5pPr>
            <a:lvl6pPr marL="2514600" indent="-228600" eaLnBrk="0" fontAlgn="base" hangingPunct="0">
              <a:spcBef>
                <a:spcPct val="30000"/>
              </a:spcBef>
              <a:spcAft>
                <a:spcPct val="0"/>
              </a:spcAft>
              <a:defRPr sz="1200">
                <a:solidFill>
                  <a:schemeClr val="tx1"/>
                </a:solidFill>
                <a:latin typeface="Calibri" pitchFamily="34" charset="0"/>
                <a:ea typeface="新細明體" pitchFamily="18" charset="-120"/>
              </a:defRPr>
            </a:lvl6pPr>
            <a:lvl7pPr marL="2971800" indent="-228600" eaLnBrk="0" fontAlgn="base" hangingPunct="0">
              <a:spcBef>
                <a:spcPct val="30000"/>
              </a:spcBef>
              <a:spcAft>
                <a:spcPct val="0"/>
              </a:spcAft>
              <a:defRPr sz="1200">
                <a:solidFill>
                  <a:schemeClr val="tx1"/>
                </a:solidFill>
                <a:latin typeface="Calibri" pitchFamily="34" charset="0"/>
                <a:ea typeface="新細明體" pitchFamily="18" charset="-120"/>
              </a:defRPr>
            </a:lvl7pPr>
            <a:lvl8pPr marL="3429000" indent="-228600" eaLnBrk="0" fontAlgn="base" hangingPunct="0">
              <a:spcBef>
                <a:spcPct val="30000"/>
              </a:spcBef>
              <a:spcAft>
                <a:spcPct val="0"/>
              </a:spcAft>
              <a:defRPr sz="1200">
                <a:solidFill>
                  <a:schemeClr val="tx1"/>
                </a:solidFill>
                <a:latin typeface="Calibri" pitchFamily="34" charset="0"/>
                <a:ea typeface="新細明體" pitchFamily="18" charset="-120"/>
              </a:defRPr>
            </a:lvl8pPr>
            <a:lvl9pPr marL="3886200" indent="-228600" eaLnBrk="0" fontAlgn="base" hangingPunct="0">
              <a:spcBef>
                <a:spcPct val="30000"/>
              </a:spcBef>
              <a:spcAft>
                <a:spcPct val="0"/>
              </a:spcAft>
              <a:defRPr sz="1200">
                <a:solidFill>
                  <a:schemeClr val="tx1"/>
                </a:solidFill>
                <a:latin typeface="Calibri" pitchFamily="34" charset="0"/>
                <a:ea typeface="新細明體" pitchFamily="18" charset="-120"/>
              </a:defRPr>
            </a:lvl9pPr>
          </a:lstStyle>
          <a:p>
            <a:fld id="{499EF3F4-E5EB-4C2B-8E18-A70E82816101}" type="slidenum">
              <a:rPr lang="zh-TW" altLang="en-US" smtClean="0">
                <a:latin typeface="Franklin Gothic Book" pitchFamily="34" charset="0"/>
              </a:rPr>
              <a:pPr/>
              <a:t>6</a:t>
            </a:fld>
            <a:endParaRPr lang="en-US" altLang="zh-TW" smtClean="0">
              <a:latin typeface="Franklin Gothic Book"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917575" y="744538"/>
            <a:ext cx="4962525" cy="3722687"/>
          </a:xfrm>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60CFA412-5C1D-4337-A64B-43BC49FA9FDD}" type="slidenum">
              <a:rPr lang="zh-TW" altLang="en-US" smtClean="0"/>
              <a:t>15</a:t>
            </a:fld>
            <a:endParaRPr lang="zh-TW" altLang="en-US"/>
          </a:p>
        </p:txBody>
      </p:sp>
    </p:spTree>
    <p:extLst>
      <p:ext uri="{BB962C8B-B14F-4D97-AF65-F5344CB8AC3E}">
        <p14:creationId xmlns:p14="http://schemas.microsoft.com/office/powerpoint/2010/main" val="1097958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917575" y="744538"/>
            <a:ext cx="4962525" cy="3722687"/>
          </a:xfrm>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60CFA412-5C1D-4337-A64B-43BC49FA9FDD}" type="slidenum">
              <a:rPr lang="zh-TW" altLang="en-US" smtClean="0"/>
              <a:t>16</a:t>
            </a:fld>
            <a:endParaRPr lang="zh-TW" altLang="en-US"/>
          </a:p>
        </p:txBody>
      </p:sp>
    </p:spTree>
    <p:extLst>
      <p:ext uri="{BB962C8B-B14F-4D97-AF65-F5344CB8AC3E}">
        <p14:creationId xmlns:p14="http://schemas.microsoft.com/office/powerpoint/2010/main" val="10979584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917575" y="744538"/>
            <a:ext cx="4962525" cy="3722687"/>
          </a:xfrm>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60CFA412-5C1D-4337-A64B-43BC49FA9FDD}" type="slidenum">
              <a:rPr lang="zh-TW" altLang="en-US" smtClean="0"/>
              <a:t>17</a:t>
            </a:fld>
            <a:endParaRPr lang="zh-TW" altLang="en-US"/>
          </a:p>
        </p:txBody>
      </p:sp>
    </p:spTree>
    <p:extLst>
      <p:ext uri="{BB962C8B-B14F-4D97-AF65-F5344CB8AC3E}">
        <p14:creationId xmlns:p14="http://schemas.microsoft.com/office/powerpoint/2010/main" val="10979584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917575" y="744538"/>
            <a:ext cx="4962525" cy="3722687"/>
          </a:xfrm>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60CFA412-5C1D-4337-A64B-43BC49FA9FDD}" type="slidenum">
              <a:rPr lang="zh-TW" altLang="en-US" smtClean="0"/>
              <a:t>18</a:t>
            </a:fld>
            <a:endParaRPr lang="zh-TW" altLang="en-US"/>
          </a:p>
        </p:txBody>
      </p:sp>
    </p:spTree>
    <p:extLst>
      <p:ext uri="{BB962C8B-B14F-4D97-AF65-F5344CB8AC3E}">
        <p14:creationId xmlns:p14="http://schemas.microsoft.com/office/powerpoint/2010/main" val="10979584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917575" y="744538"/>
            <a:ext cx="4962525" cy="3722687"/>
          </a:xfrm>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60CFA412-5C1D-4337-A64B-43BC49FA9FDD}" type="slidenum">
              <a:rPr lang="zh-TW" altLang="en-US" smtClean="0"/>
              <a:t>19</a:t>
            </a:fld>
            <a:endParaRPr lang="zh-TW" altLang="en-US"/>
          </a:p>
        </p:txBody>
      </p:sp>
    </p:spTree>
    <p:extLst>
      <p:ext uri="{BB962C8B-B14F-4D97-AF65-F5344CB8AC3E}">
        <p14:creationId xmlns:p14="http://schemas.microsoft.com/office/powerpoint/2010/main" val="10979584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917575" y="744538"/>
            <a:ext cx="4962525" cy="3722687"/>
          </a:xfrm>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60CFA412-5C1D-4337-A64B-43BC49FA9FDD}" type="slidenum">
              <a:rPr lang="zh-TW" altLang="en-US" smtClean="0"/>
              <a:t>20</a:t>
            </a:fld>
            <a:endParaRPr lang="zh-TW" altLang="en-US"/>
          </a:p>
        </p:txBody>
      </p:sp>
    </p:spTree>
    <p:extLst>
      <p:ext uri="{BB962C8B-B14F-4D97-AF65-F5344CB8AC3E}">
        <p14:creationId xmlns:p14="http://schemas.microsoft.com/office/powerpoint/2010/main" val="1097958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51204" name="投影片編號版面配置區 3"/>
          <p:cNvSpPr txBox="1">
            <a:spLocks noGrp="1"/>
          </p:cNvSpPr>
          <p:nvPr/>
        </p:nvSpPr>
        <p:spPr bwMode="auto">
          <a:xfrm>
            <a:off x="3849689" y="9430219"/>
            <a:ext cx="2946400"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200">
                <a:solidFill>
                  <a:schemeClr val="tx1"/>
                </a:solidFill>
                <a:latin typeface="Calibri" pitchFamily="34" charset="0"/>
                <a:ea typeface="新細明體" charset="-120"/>
              </a:defRPr>
            </a:lvl1pPr>
            <a:lvl2pPr marL="742950" indent="-285750">
              <a:defRPr sz="1200">
                <a:solidFill>
                  <a:schemeClr val="tx1"/>
                </a:solidFill>
                <a:latin typeface="Calibri" pitchFamily="34" charset="0"/>
                <a:ea typeface="新細明體" charset="-120"/>
              </a:defRPr>
            </a:lvl2pPr>
            <a:lvl3pPr marL="1143000" indent="-228600">
              <a:defRPr sz="1200">
                <a:solidFill>
                  <a:schemeClr val="tx1"/>
                </a:solidFill>
                <a:latin typeface="Calibri" pitchFamily="34" charset="0"/>
                <a:ea typeface="新細明體" charset="-120"/>
              </a:defRPr>
            </a:lvl3pPr>
            <a:lvl4pPr marL="1600200" indent="-228600">
              <a:defRPr sz="1200">
                <a:solidFill>
                  <a:schemeClr val="tx1"/>
                </a:solidFill>
                <a:latin typeface="Calibri" pitchFamily="34" charset="0"/>
                <a:ea typeface="新細明體" charset="-120"/>
              </a:defRPr>
            </a:lvl4pPr>
            <a:lvl5pPr marL="2057400" indent="-228600">
              <a:defRPr sz="1200">
                <a:solidFill>
                  <a:schemeClr val="tx1"/>
                </a:solidFill>
                <a:latin typeface="Calibri" pitchFamily="34" charset="0"/>
                <a:ea typeface="新細明體" charset="-120"/>
              </a:defRPr>
            </a:lvl5pPr>
            <a:lvl6pPr marL="2514600" indent="-228600" eaLnBrk="0" fontAlgn="base" hangingPunct="0">
              <a:spcBef>
                <a:spcPct val="30000"/>
              </a:spcBef>
              <a:spcAft>
                <a:spcPct val="0"/>
              </a:spcAft>
              <a:defRPr sz="1200">
                <a:solidFill>
                  <a:schemeClr val="tx1"/>
                </a:solidFill>
                <a:latin typeface="Calibri" pitchFamily="34" charset="0"/>
                <a:ea typeface="新細明體" charset="-120"/>
              </a:defRPr>
            </a:lvl6pPr>
            <a:lvl7pPr marL="2971800" indent="-228600" eaLnBrk="0" fontAlgn="base" hangingPunct="0">
              <a:spcBef>
                <a:spcPct val="30000"/>
              </a:spcBef>
              <a:spcAft>
                <a:spcPct val="0"/>
              </a:spcAft>
              <a:defRPr sz="1200">
                <a:solidFill>
                  <a:schemeClr val="tx1"/>
                </a:solidFill>
                <a:latin typeface="Calibri" pitchFamily="34" charset="0"/>
                <a:ea typeface="新細明體" charset="-120"/>
              </a:defRPr>
            </a:lvl7pPr>
            <a:lvl8pPr marL="3429000" indent="-228600" eaLnBrk="0" fontAlgn="base" hangingPunct="0">
              <a:spcBef>
                <a:spcPct val="30000"/>
              </a:spcBef>
              <a:spcAft>
                <a:spcPct val="0"/>
              </a:spcAft>
              <a:defRPr sz="1200">
                <a:solidFill>
                  <a:schemeClr val="tx1"/>
                </a:solidFill>
                <a:latin typeface="Calibri" pitchFamily="34" charset="0"/>
                <a:ea typeface="新細明體" charset="-120"/>
              </a:defRPr>
            </a:lvl8pPr>
            <a:lvl9pPr marL="3886200" indent="-228600" eaLnBrk="0" fontAlgn="base" hangingPunct="0">
              <a:spcBef>
                <a:spcPct val="30000"/>
              </a:spcBef>
              <a:spcAft>
                <a:spcPct val="0"/>
              </a:spcAft>
              <a:defRPr sz="1200">
                <a:solidFill>
                  <a:schemeClr val="tx1"/>
                </a:solidFill>
                <a:latin typeface="Calibri" pitchFamily="34" charset="0"/>
                <a:ea typeface="新細明體" charset="-120"/>
              </a:defRPr>
            </a:lvl9pPr>
          </a:lstStyle>
          <a:p>
            <a:pPr algn="r"/>
            <a:fld id="{0532A870-6C90-4333-B301-E6302D47778E}" type="slidenum">
              <a:rPr lang="zh-TW" altLang="en-US">
                <a:latin typeface="Franklin Gothic Book" pitchFamily="34" charset="0"/>
              </a:rPr>
              <a:pPr algn="r"/>
              <a:t>7</a:t>
            </a:fld>
            <a:endParaRPr lang="en-US" altLang="zh-TW">
              <a:latin typeface="Franklin Gothic Book"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52228" name="投影片編號版面配置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200">
                <a:solidFill>
                  <a:schemeClr val="tx1"/>
                </a:solidFill>
                <a:latin typeface="Calibri" pitchFamily="34" charset="0"/>
                <a:ea typeface="新細明體" charset="-120"/>
              </a:defRPr>
            </a:lvl1pPr>
            <a:lvl2pPr marL="742950" indent="-285750">
              <a:defRPr sz="1200">
                <a:solidFill>
                  <a:schemeClr val="tx1"/>
                </a:solidFill>
                <a:latin typeface="Calibri" pitchFamily="34" charset="0"/>
                <a:ea typeface="新細明體" charset="-120"/>
              </a:defRPr>
            </a:lvl2pPr>
            <a:lvl3pPr marL="1143000" indent="-228600">
              <a:defRPr sz="1200">
                <a:solidFill>
                  <a:schemeClr val="tx1"/>
                </a:solidFill>
                <a:latin typeface="Calibri" pitchFamily="34" charset="0"/>
                <a:ea typeface="新細明體" charset="-120"/>
              </a:defRPr>
            </a:lvl3pPr>
            <a:lvl4pPr marL="1600200" indent="-228600">
              <a:defRPr sz="1200">
                <a:solidFill>
                  <a:schemeClr val="tx1"/>
                </a:solidFill>
                <a:latin typeface="Calibri" pitchFamily="34" charset="0"/>
                <a:ea typeface="新細明體" charset="-120"/>
              </a:defRPr>
            </a:lvl4pPr>
            <a:lvl5pPr marL="2057400" indent="-228600">
              <a:defRPr sz="1200">
                <a:solidFill>
                  <a:schemeClr val="tx1"/>
                </a:solidFill>
                <a:latin typeface="Calibri" pitchFamily="34" charset="0"/>
                <a:ea typeface="新細明體" charset="-120"/>
              </a:defRPr>
            </a:lvl5pPr>
            <a:lvl6pPr marL="2514600" indent="-228600" eaLnBrk="0" fontAlgn="base" hangingPunct="0">
              <a:spcBef>
                <a:spcPct val="30000"/>
              </a:spcBef>
              <a:spcAft>
                <a:spcPct val="0"/>
              </a:spcAft>
              <a:defRPr sz="1200">
                <a:solidFill>
                  <a:schemeClr val="tx1"/>
                </a:solidFill>
                <a:latin typeface="Calibri" pitchFamily="34" charset="0"/>
                <a:ea typeface="新細明體" charset="-120"/>
              </a:defRPr>
            </a:lvl6pPr>
            <a:lvl7pPr marL="2971800" indent="-228600" eaLnBrk="0" fontAlgn="base" hangingPunct="0">
              <a:spcBef>
                <a:spcPct val="30000"/>
              </a:spcBef>
              <a:spcAft>
                <a:spcPct val="0"/>
              </a:spcAft>
              <a:defRPr sz="1200">
                <a:solidFill>
                  <a:schemeClr val="tx1"/>
                </a:solidFill>
                <a:latin typeface="Calibri" pitchFamily="34" charset="0"/>
                <a:ea typeface="新細明體" charset="-120"/>
              </a:defRPr>
            </a:lvl7pPr>
            <a:lvl8pPr marL="3429000" indent="-228600" eaLnBrk="0" fontAlgn="base" hangingPunct="0">
              <a:spcBef>
                <a:spcPct val="30000"/>
              </a:spcBef>
              <a:spcAft>
                <a:spcPct val="0"/>
              </a:spcAft>
              <a:defRPr sz="1200">
                <a:solidFill>
                  <a:schemeClr val="tx1"/>
                </a:solidFill>
                <a:latin typeface="Calibri" pitchFamily="34" charset="0"/>
                <a:ea typeface="新細明體" charset="-120"/>
              </a:defRPr>
            </a:lvl8pPr>
            <a:lvl9pPr marL="3886200" indent="-228600" eaLnBrk="0" fontAlgn="base" hangingPunct="0">
              <a:spcBef>
                <a:spcPct val="30000"/>
              </a:spcBef>
              <a:spcAft>
                <a:spcPct val="0"/>
              </a:spcAft>
              <a:defRPr sz="1200">
                <a:solidFill>
                  <a:schemeClr val="tx1"/>
                </a:solidFill>
                <a:latin typeface="Calibri" pitchFamily="34" charset="0"/>
                <a:ea typeface="新細明體" charset="-120"/>
              </a:defRPr>
            </a:lvl9pPr>
          </a:lstStyle>
          <a:p>
            <a:fld id="{FD7567A7-4A3C-4929-91F1-25F977676F82}" type="slidenum">
              <a:rPr lang="zh-TW" altLang="en-US" smtClean="0">
                <a:latin typeface="Franklin Gothic Book" pitchFamily="34" charset="0"/>
              </a:rPr>
              <a:pPr/>
              <a:t>8</a:t>
            </a:fld>
            <a:endParaRPr lang="en-US" altLang="zh-TW" smtClean="0">
              <a:latin typeface="Franklin Gothic Book"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917575" y="744538"/>
            <a:ext cx="4962525" cy="3722687"/>
          </a:xfrm>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60CFA412-5C1D-4337-A64B-43BC49FA9FDD}" type="slidenum">
              <a:rPr lang="zh-TW" altLang="en-US" smtClean="0"/>
              <a:t>9</a:t>
            </a:fld>
            <a:endParaRPr lang="zh-TW" altLang="en-US"/>
          </a:p>
        </p:txBody>
      </p:sp>
    </p:spTree>
    <p:extLst>
      <p:ext uri="{BB962C8B-B14F-4D97-AF65-F5344CB8AC3E}">
        <p14:creationId xmlns:p14="http://schemas.microsoft.com/office/powerpoint/2010/main" val="1097958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917575" y="744538"/>
            <a:ext cx="4962525" cy="3722687"/>
          </a:xfrm>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60CFA412-5C1D-4337-A64B-43BC49FA9FDD}" type="slidenum">
              <a:rPr lang="zh-TW" altLang="en-US" smtClean="0"/>
              <a:t>10</a:t>
            </a:fld>
            <a:endParaRPr lang="zh-TW" altLang="en-US"/>
          </a:p>
        </p:txBody>
      </p:sp>
    </p:spTree>
    <p:extLst>
      <p:ext uri="{BB962C8B-B14F-4D97-AF65-F5344CB8AC3E}">
        <p14:creationId xmlns:p14="http://schemas.microsoft.com/office/powerpoint/2010/main" val="1097958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917575" y="744538"/>
            <a:ext cx="4962525" cy="3722687"/>
          </a:xfrm>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60CFA412-5C1D-4337-A64B-43BC49FA9FDD}" type="slidenum">
              <a:rPr lang="zh-TW" altLang="en-US" smtClean="0"/>
              <a:t>11</a:t>
            </a:fld>
            <a:endParaRPr lang="zh-TW" altLang="en-US"/>
          </a:p>
        </p:txBody>
      </p:sp>
    </p:spTree>
    <p:extLst>
      <p:ext uri="{BB962C8B-B14F-4D97-AF65-F5344CB8AC3E}">
        <p14:creationId xmlns:p14="http://schemas.microsoft.com/office/powerpoint/2010/main" val="10979584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917575" y="744538"/>
            <a:ext cx="4962525" cy="3722687"/>
          </a:xfrm>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60CFA412-5C1D-4337-A64B-43BC49FA9FDD}" type="slidenum">
              <a:rPr lang="zh-TW" altLang="en-US" smtClean="0"/>
              <a:t>12</a:t>
            </a:fld>
            <a:endParaRPr lang="zh-TW" altLang="en-US"/>
          </a:p>
        </p:txBody>
      </p:sp>
    </p:spTree>
    <p:extLst>
      <p:ext uri="{BB962C8B-B14F-4D97-AF65-F5344CB8AC3E}">
        <p14:creationId xmlns:p14="http://schemas.microsoft.com/office/powerpoint/2010/main" val="10979584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917575" y="744538"/>
            <a:ext cx="4962525" cy="3722687"/>
          </a:xfrm>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60CFA412-5C1D-4337-A64B-43BC49FA9FDD}" type="slidenum">
              <a:rPr lang="zh-TW" altLang="en-US" smtClean="0"/>
              <a:t>13</a:t>
            </a:fld>
            <a:endParaRPr lang="zh-TW" altLang="en-US"/>
          </a:p>
        </p:txBody>
      </p:sp>
    </p:spTree>
    <p:extLst>
      <p:ext uri="{BB962C8B-B14F-4D97-AF65-F5344CB8AC3E}">
        <p14:creationId xmlns:p14="http://schemas.microsoft.com/office/powerpoint/2010/main" val="10979584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917575" y="744538"/>
            <a:ext cx="4962525" cy="3722687"/>
          </a:xfrm>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60CFA412-5C1D-4337-A64B-43BC49FA9FDD}" type="slidenum">
              <a:rPr lang="zh-TW" altLang="en-US" smtClean="0"/>
              <a:t>14</a:t>
            </a:fld>
            <a:endParaRPr lang="zh-TW" altLang="en-US"/>
          </a:p>
        </p:txBody>
      </p:sp>
    </p:spTree>
    <p:extLst>
      <p:ext uri="{BB962C8B-B14F-4D97-AF65-F5344CB8AC3E}">
        <p14:creationId xmlns:p14="http://schemas.microsoft.com/office/powerpoint/2010/main" val="10979584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標題投影片">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4051" y="4230799"/>
            <a:ext cx="7219155" cy="296119"/>
          </a:xfrm>
          <a:prstGeom prst="rect">
            <a:avLst/>
          </a:prstGeom>
        </p:spPr>
      </p:pic>
      <p:sp>
        <p:nvSpPr>
          <p:cNvPr id="10" name="Rectangle 9"/>
          <p:cNvSpPr/>
          <p:nvPr userDrawn="1"/>
        </p:nvSpPr>
        <p:spPr>
          <a:xfrm>
            <a:off x="6834973" y="2419350"/>
            <a:ext cx="2308233" cy="1831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510330" y="4394040"/>
            <a:ext cx="6109161"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smtClean="0"/>
              <a:t>按一下以編輯母片副標題樣式</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9/9/2014</a:t>
            </a:fld>
            <a:endParaRPr lang="en-US" dirty="0"/>
          </a:p>
        </p:txBody>
      </p:sp>
      <p:sp>
        <p:nvSpPr>
          <p:cNvPr id="5" name="Footer Placeholder 4"/>
          <p:cNvSpPr>
            <a:spLocks noGrp="1"/>
          </p:cNvSpPr>
          <p:nvPr>
            <p:ph type="ftr" sz="quarter" idx="11"/>
          </p:nvPr>
        </p:nvSpPr>
        <p:spPr/>
        <p:txBody>
          <a:bodyPr/>
          <a:lstStyle/>
          <a:p>
            <a:endParaRPr lang="en-US" dirty="0"/>
          </a:p>
        </p:txBody>
      </p:sp>
      <p:pic>
        <p:nvPicPr>
          <p:cNvPr id="2053" name="Picture 5"/>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44758"/>
          <a:stretch/>
        </p:blipFill>
        <p:spPr bwMode="auto">
          <a:xfrm>
            <a:off x="38100" y="2751547"/>
            <a:ext cx="9118229" cy="162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全景圖片 (含標題)">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7829719"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0748" y="5929622"/>
            <a:ext cx="1202457" cy="144270"/>
          </a:xfrm>
          <a:prstGeom prst="rect">
            <a:avLst/>
          </a:prstGeom>
        </p:spPr>
      </p:pic>
      <p:sp>
        <p:nvSpPr>
          <p:cNvPr id="10" name="Rectangle 9"/>
          <p:cNvSpPr/>
          <p:nvPr/>
        </p:nvSpPr>
        <p:spPr>
          <a:xfrm>
            <a:off x="0" y="4567988"/>
            <a:ext cx="782971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7940749" y="4567988"/>
            <a:ext cx="120245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331" y="4711617"/>
            <a:ext cx="7211646" cy="453051"/>
          </a:xfrm>
        </p:spPr>
        <p:txBody>
          <a:bodyPr anchor="b">
            <a:normAutofit/>
          </a:bodyPr>
          <a:lstStyle>
            <a:lvl1pPr>
              <a:defRPr sz="2400"/>
            </a:lvl1pPr>
          </a:lstStyle>
          <a:p>
            <a:r>
              <a:rPr lang="zh-TW" altLang="en-US" smtClean="0"/>
              <a:t>按一下以編輯母片標題樣式</a:t>
            </a:r>
            <a:endParaRPr lang="en-US" dirty="0"/>
          </a:p>
        </p:txBody>
      </p:sp>
      <p:sp>
        <p:nvSpPr>
          <p:cNvPr id="3" name="Picture Placeholder 2"/>
          <p:cNvSpPr>
            <a:spLocks noGrp="1" noChangeAspect="1"/>
          </p:cNvSpPr>
          <p:nvPr>
            <p:ph type="pic" idx="1"/>
          </p:nvPr>
        </p:nvSpPr>
        <p:spPr>
          <a:xfrm>
            <a:off x="510331" y="609598"/>
            <a:ext cx="7211646"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按一下圖示以新增圖片</a:t>
            </a:r>
            <a:endParaRPr lang="en-US" dirty="0"/>
          </a:p>
        </p:txBody>
      </p:sp>
      <p:sp>
        <p:nvSpPr>
          <p:cNvPr id="4" name="Text Placeholder 3"/>
          <p:cNvSpPr>
            <a:spLocks noGrp="1"/>
          </p:cNvSpPr>
          <p:nvPr>
            <p:ph type="body" sz="half" idx="2"/>
          </p:nvPr>
        </p:nvSpPr>
        <p:spPr>
          <a:xfrm>
            <a:off x="510328" y="5169584"/>
            <a:ext cx="7211649"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446C117F-5CCF-4837-BE5F-2B92066CAFAF}" type="datetimeFigureOut">
              <a:rPr lang="en-US" dirty="0"/>
              <a:t>9/9/2014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48489" y="4711310"/>
            <a:ext cx="865764"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標題與說明文字">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7829719"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0748" y="5929622"/>
            <a:ext cx="1202457" cy="144270"/>
          </a:xfrm>
          <a:prstGeom prst="rect">
            <a:avLst/>
          </a:prstGeom>
        </p:spPr>
      </p:pic>
      <p:sp>
        <p:nvSpPr>
          <p:cNvPr id="10" name="Rectangle 9"/>
          <p:cNvSpPr/>
          <p:nvPr/>
        </p:nvSpPr>
        <p:spPr>
          <a:xfrm>
            <a:off x="0" y="4567988"/>
            <a:ext cx="782971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7940749" y="4567988"/>
            <a:ext cx="120245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330" y="609597"/>
            <a:ext cx="7211646" cy="3592750"/>
          </a:xfrm>
        </p:spPr>
        <p:txBody>
          <a:bodyPr anchor="ctr"/>
          <a:lstStyle>
            <a:lvl1pPr>
              <a:defRPr sz="3200"/>
            </a:lvl1pPr>
          </a:lstStyle>
          <a:p>
            <a:r>
              <a:rPr lang="zh-TW" altLang="en-US" smtClean="0"/>
              <a:t>按一下以編輯母片標題樣式</a:t>
            </a:r>
            <a:endParaRPr lang="en-US" dirty="0"/>
          </a:p>
        </p:txBody>
      </p:sp>
      <p:sp>
        <p:nvSpPr>
          <p:cNvPr id="4" name="Text Placeholder 3"/>
          <p:cNvSpPr>
            <a:spLocks noGrp="1"/>
          </p:cNvSpPr>
          <p:nvPr>
            <p:ph type="body" sz="half" idx="2"/>
          </p:nvPr>
        </p:nvSpPr>
        <p:spPr>
          <a:xfrm>
            <a:off x="510331" y="4711616"/>
            <a:ext cx="7211646"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84EB90BD-B6CE-46B7-997F-7313B992CCDC}" type="datetimeFigureOut">
              <a:rPr lang="en-US" dirty="0"/>
              <a:t>9/9/2014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48489" y="4711616"/>
            <a:ext cx="865764"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述 (含標題)">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7829719"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0748" y="5929622"/>
            <a:ext cx="1202457" cy="144270"/>
          </a:xfrm>
          <a:prstGeom prst="rect">
            <a:avLst/>
          </a:prstGeom>
        </p:spPr>
      </p:pic>
      <p:sp>
        <p:nvSpPr>
          <p:cNvPr id="14" name="Rectangle 13"/>
          <p:cNvSpPr/>
          <p:nvPr/>
        </p:nvSpPr>
        <p:spPr>
          <a:xfrm>
            <a:off x="0" y="4567988"/>
            <a:ext cx="782971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7940749" y="4567988"/>
            <a:ext cx="120245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6039" y="609598"/>
            <a:ext cx="6540293" cy="3036061"/>
          </a:xfrm>
        </p:spPr>
        <p:txBody>
          <a:bodyPr anchor="ctr"/>
          <a:lstStyle>
            <a:lvl1pPr>
              <a:defRPr sz="3200"/>
            </a:lvl1pPr>
          </a:lstStyle>
          <a:p>
            <a:r>
              <a:rPr lang="zh-TW" altLang="en-US" smtClean="0"/>
              <a:t>按一下以編輯母片標題樣式</a:t>
            </a:r>
            <a:endParaRPr lang="en-US" dirty="0"/>
          </a:p>
        </p:txBody>
      </p:sp>
      <p:sp>
        <p:nvSpPr>
          <p:cNvPr id="12" name="Text Placeholder 3"/>
          <p:cNvSpPr>
            <a:spLocks noGrp="1"/>
          </p:cNvSpPr>
          <p:nvPr>
            <p:ph type="body" sz="half" idx="13"/>
          </p:nvPr>
        </p:nvSpPr>
        <p:spPr>
          <a:xfrm>
            <a:off x="1051899" y="3653379"/>
            <a:ext cx="6118497"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按一下以編輯母片文字樣式</a:t>
            </a:r>
          </a:p>
        </p:txBody>
      </p:sp>
      <p:sp>
        <p:nvSpPr>
          <p:cNvPr id="4" name="Text Placeholder 3"/>
          <p:cNvSpPr>
            <a:spLocks noGrp="1"/>
          </p:cNvSpPr>
          <p:nvPr>
            <p:ph type="body" sz="half" idx="2"/>
          </p:nvPr>
        </p:nvSpPr>
        <p:spPr>
          <a:xfrm>
            <a:off x="510331" y="4711616"/>
            <a:ext cx="7211646"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CDB9D11F-B188-461D-B23F-39381795C052}" type="datetimeFigureOut">
              <a:rPr lang="en-US" dirty="0"/>
              <a:t>9/9/2014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48489" y="4709926"/>
            <a:ext cx="865764" cy="1090789"/>
          </a:xfrm>
        </p:spPr>
        <p:txBody>
          <a:bodyPr/>
          <a:lstStyle/>
          <a:p>
            <a:fld id="{6D22F896-40B5-4ADD-8801-0D06FADFA095}" type="slidenum">
              <a:rPr lang="en-US" dirty="0"/>
              <a:t>‹#›</a:t>
            </a:fld>
            <a:endParaRPr lang="en-US" dirty="0"/>
          </a:p>
        </p:txBody>
      </p:sp>
      <p:sp>
        <p:nvSpPr>
          <p:cNvPr id="16" name="TextBox 15"/>
          <p:cNvSpPr txBox="1"/>
          <p:nvPr/>
        </p:nvSpPr>
        <p:spPr>
          <a:xfrm>
            <a:off x="437755" y="748116"/>
            <a:ext cx="45727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7248366" y="3033524"/>
            <a:ext cx="45727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7829719"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0748" y="5929622"/>
            <a:ext cx="1202457" cy="144270"/>
          </a:xfrm>
          <a:prstGeom prst="rect">
            <a:avLst/>
          </a:prstGeom>
        </p:spPr>
      </p:pic>
      <p:sp>
        <p:nvSpPr>
          <p:cNvPr id="11" name="Rectangle 10"/>
          <p:cNvSpPr/>
          <p:nvPr/>
        </p:nvSpPr>
        <p:spPr>
          <a:xfrm>
            <a:off x="0" y="4567988"/>
            <a:ext cx="782971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7940749" y="4567988"/>
            <a:ext cx="120245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328" y="4711616"/>
            <a:ext cx="7211649" cy="588535"/>
          </a:xfrm>
        </p:spPr>
        <p:txBody>
          <a:bodyPr anchor="b"/>
          <a:lstStyle>
            <a:lvl1pPr>
              <a:defRPr sz="3200"/>
            </a:lvl1pPr>
          </a:lstStyle>
          <a:p>
            <a:r>
              <a:rPr lang="zh-TW" altLang="en-US" smtClean="0"/>
              <a:t>按一下以編輯母片標題樣式</a:t>
            </a:r>
            <a:endParaRPr lang="en-US" dirty="0"/>
          </a:p>
        </p:txBody>
      </p:sp>
      <p:sp>
        <p:nvSpPr>
          <p:cNvPr id="4" name="Text Placeholder 3"/>
          <p:cNvSpPr>
            <a:spLocks noGrp="1"/>
          </p:cNvSpPr>
          <p:nvPr>
            <p:ph type="body" sz="half" idx="2"/>
          </p:nvPr>
        </p:nvSpPr>
        <p:spPr>
          <a:xfrm>
            <a:off x="510328" y="5300150"/>
            <a:ext cx="7211649"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52E6D8D9-55A2-4063-B0F3-121F44549695}" type="datetimeFigureOut">
              <a:rPr lang="en-US" dirty="0"/>
              <a:t>9/9/2014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48489" y="4709926"/>
            <a:ext cx="865764"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欄">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7829719"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0748" y="1971234"/>
            <a:ext cx="1202457" cy="144270"/>
          </a:xfrm>
          <a:prstGeom prst="rect">
            <a:avLst/>
          </a:prstGeom>
        </p:spPr>
      </p:pic>
      <p:sp>
        <p:nvSpPr>
          <p:cNvPr id="16" name="Rectangle 15"/>
          <p:cNvSpPr/>
          <p:nvPr/>
        </p:nvSpPr>
        <p:spPr>
          <a:xfrm>
            <a:off x="0" y="609600"/>
            <a:ext cx="782971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7940749" y="609600"/>
            <a:ext cx="120245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502003" y="753228"/>
            <a:ext cx="7219974" cy="1080938"/>
          </a:xfrm>
        </p:spPr>
        <p:txBody>
          <a:bodyPr/>
          <a:lstStyle/>
          <a:p>
            <a:r>
              <a:rPr lang="zh-TW" altLang="en-US" smtClean="0"/>
              <a:t>按一下以編輯母片標題樣式</a:t>
            </a:r>
            <a:endParaRPr lang="en-US" dirty="0"/>
          </a:p>
        </p:txBody>
      </p:sp>
      <p:sp>
        <p:nvSpPr>
          <p:cNvPr id="7" name="Text Placeholder 2"/>
          <p:cNvSpPr>
            <a:spLocks noGrp="1"/>
          </p:cNvSpPr>
          <p:nvPr>
            <p:ph type="body" idx="1"/>
          </p:nvPr>
        </p:nvSpPr>
        <p:spPr>
          <a:xfrm>
            <a:off x="495796" y="2336873"/>
            <a:ext cx="23029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8" name="Text Placeholder 3"/>
          <p:cNvSpPr>
            <a:spLocks noGrp="1"/>
          </p:cNvSpPr>
          <p:nvPr>
            <p:ph type="body" sz="half" idx="15"/>
          </p:nvPr>
        </p:nvSpPr>
        <p:spPr>
          <a:xfrm>
            <a:off x="510330" y="3022674"/>
            <a:ext cx="2287674"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9" name="Text Placeholder 4"/>
          <p:cNvSpPr>
            <a:spLocks noGrp="1"/>
          </p:cNvSpPr>
          <p:nvPr>
            <p:ph type="body" sz="quarter" idx="3"/>
          </p:nvPr>
        </p:nvSpPr>
        <p:spPr>
          <a:xfrm>
            <a:off x="2967534" y="2336873"/>
            <a:ext cx="2297829"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10" name="Text Placeholder 3"/>
          <p:cNvSpPr>
            <a:spLocks noGrp="1"/>
          </p:cNvSpPr>
          <p:nvPr>
            <p:ph type="body" sz="half" idx="16"/>
          </p:nvPr>
        </p:nvSpPr>
        <p:spPr>
          <a:xfrm>
            <a:off x="2959616" y="3022674"/>
            <a:ext cx="2297829"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11" name="Text Placeholder 4"/>
          <p:cNvSpPr>
            <a:spLocks noGrp="1"/>
          </p:cNvSpPr>
          <p:nvPr>
            <p:ph type="body" sz="quarter" idx="13"/>
          </p:nvPr>
        </p:nvSpPr>
        <p:spPr>
          <a:xfrm>
            <a:off x="5419058" y="2336873"/>
            <a:ext cx="2302919"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12" name="Text Placeholder 3"/>
          <p:cNvSpPr>
            <a:spLocks noGrp="1"/>
          </p:cNvSpPr>
          <p:nvPr>
            <p:ph type="body" sz="half" idx="17"/>
          </p:nvPr>
        </p:nvSpPr>
        <p:spPr>
          <a:xfrm>
            <a:off x="5419058" y="3022674"/>
            <a:ext cx="2302919"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3" name="Date Placeholder 2"/>
          <p:cNvSpPr>
            <a:spLocks noGrp="1"/>
          </p:cNvSpPr>
          <p:nvPr>
            <p:ph type="dt" sz="half" idx="10"/>
          </p:nvPr>
        </p:nvSpPr>
        <p:spPr/>
        <p:txBody>
          <a:bodyPr/>
          <a:lstStyle/>
          <a:p>
            <a:fld id="{D4B24536-994D-4021-A283-9F449C0DB509}" type="datetimeFigureOut">
              <a:rPr lang="en-US" dirty="0"/>
              <a:t>9/9/2014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圖片欄">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7829719"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0748" y="1971234"/>
            <a:ext cx="1202457" cy="144270"/>
          </a:xfrm>
          <a:prstGeom prst="rect">
            <a:avLst/>
          </a:prstGeom>
        </p:spPr>
      </p:pic>
      <p:sp>
        <p:nvSpPr>
          <p:cNvPr id="17" name="Rectangle 16"/>
          <p:cNvSpPr/>
          <p:nvPr/>
        </p:nvSpPr>
        <p:spPr>
          <a:xfrm>
            <a:off x="0" y="609600"/>
            <a:ext cx="782971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7940749" y="609600"/>
            <a:ext cx="120245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510330" y="753228"/>
            <a:ext cx="7211647" cy="1080938"/>
          </a:xfrm>
        </p:spPr>
        <p:txBody>
          <a:bodyPr/>
          <a:lstStyle/>
          <a:p>
            <a:r>
              <a:rPr lang="zh-TW" altLang="en-US" smtClean="0"/>
              <a:t>按一下以編輯母片標題樣式</a:t>
            </a:r>
            <a:endParaRPr lang="en-US" dirty="0"/>
          </a:p>
        </p:txBody>
      </p:sp>
      <p:sp>
        <p:nvSpPr>
          <p:cNvPr id="19" name="Text Placeholder 2"/>
          <p:cNvSpPr>
            <a:spLocks noGrp="1"/>
          </p:cNvSpPr>
          <p:nvPr>
            <p:ph type="body" idx="1"/>
          </p:nvPr>
        </p:nvSpPr>
        <p:spPr>
          <a:xfrm>
            <a:off x="510327" y="4297503"/>
            <a:ext cx="2287676"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20" name="Picture Placeholder 2"/>
          <p:cNvSpPr>
            <a:spLocks noGrp="1" noChangeAspect="1"/>
          </p:cNvSpPr>
          <p:nvPr>
            <p:ph type="pic" idx="15"/>
          </p:nvPr>
        </p:nvSpPr>
        <p:spPr>
          <a:xfrm>
            <a:off x="510327" y="2336873"/>
            <a:ext cx="228767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TW" altLang="en-US" smtClean="0"/>
              <a:t>按一下圖示以新增圖片</a:t>
            </a:r>
            <a:endParaRPr lang="en-US" dirty="0"/>
          </a:p>
        </p:txBody>
      </p:sp>
      <p:sp>
        <p:nvSpPr>
          <p:cNvPr id="21" name="Text Placeholder 3"/>
          <p:cNvSpPr>
            <a:spLocks noGrp="1"/>
          </p:cNvSpPr>
          <p:nvPr>
            <p:ph type="body" sz="half" idx="18"/>
          </p:nvPr>
        </p:nvSpPr>
        <p:spPr>
          <a:xfrm>
            <a:off x="510327" y="4873765"/>
            <a:ext cx="2287676"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22" name="Text Placeholder 4"/>
          <p:cNvSpPr>
            <a:spLocks noGrp="1"/>
          </p:cNvSpPr>
          <p:nvPr>
            <p:ph type="body" sz="quarter" idx="3"/>
          </p:nvPr>
        </p:nvSpPr>
        <p:spPr>
          <a:xfrm>
            <a:off x="2959617" y="4297503"/>
            <a:ext cx="2297829"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23" name="Picture Placeholder 2"/>
          <p:cNvSpPr>
            <a:spLocks noGrp="1" noChangeAspect="1"/>
          </p:cNvSpPr>
          <p:nvPr>
            <p:ph type="pic" idx="21"/>
          </p:nvPr>
        </p:nvSpPr>
        <p:spPr>
          <a:xfrm>
            <a:off x="2959616" y="2336873"/>
            <a:ext cx="2297829"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TW" altLang="en-US" smtClean="0"/>
              <a:t>按一下圖示以新增圖片</a:t>
            </a:r>
            <a:endParaRPr lang="en-US" dirty="0"/>
          </a:p>
        </p:txBody>
      </p:sp>
      <p:sp>
        <p:nvSpPr>
          <p:cNvPr id="24" name="Text Placeholder 3"/>
          <p:cNvSpPr>
            <a:spLocks noGrp="1"/>
          </p:cNvSpPr>
          <p:nvPr>
            <p:ph type="body" sz="half" idx="19"/>
          </p:nvPr>
        </p:nvSpPr>
        <p:spPr>
          <a:xfrm>
            <a:off x="2958602" y="4873764"/>
            <a:ext cx="2300872"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25" name="Text Placeholder 4"/>
          <p:cNvSpPr>
            <a:spLocks noGrp="1"/>
          </p:cNvSpPr>
          <p:nvPr>
            <p:ph type="body" sz="quarter" idx="13"/>
          </p:nvPr>
        </p:nvSpPr>
        <p:spPr>
          <a:xfrm>
            <a:off x="5423951" y="4297503"/>
            <a:ext cx="2298028"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26" name="Picture Placeholder 2"/>
          <p:cNvSpPr>
            <a:spLocks noGrp="1" noChangeAspect="1"/>
          </p:cNvSpPr>
          <p:nvPr>
            <p:ph type="pic" idx="22"/>
          </p:nvPr>
        </p:nvSpPr>
        <p:spPr>
          <a:xfrm>
            <a:off x="5423950" y="2336873"/>
            <a:ext cx="229802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TW" altLang="en-US" smtClean="0"/>
              <a:t>按一下圖示以新增圖片</a:t>
            </a:r>
            <a:endParaRPr lang="en-US" dirty="0"/>
          </a:p>
        </p:txBody>
      </p:sp>
      <p:sp>
        <p:nvSpPr>
          <p:cNvPr id="27" name="Text Placeholder 3"/>
          <p:cNvSpPr>
            <a:spLocks noGrp="1"/>
          </p:cNvSpPr>
          <p:nvPr>
            <p:ph type="body" sz="half" idx="20"/>
          </p:nvPr>
        </p:nvSpPr>
        <p:spPr>
          <a:xfrm>
            <a:off x="5423857" y="4873762"/>
            <a:ext cx="2301072"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3" name="Date Placeholder 2"/>
          <p:cNvSpPr>
            <a:spLocks noGrp="1"/>
          </p:cNvSpPr>
          <p:nvPr>
            <p:ph type="dt" sz="half" idx="10"/>
          </p:nvPr>
        </p:nvSpPr>
        <p:spPr/>
        <p:txBody>
          <a:bodyPr/>
          <a:lstStyle/>
          <a:p>
            <a:fld id="{3CBBBB78-C96F-47B7-AB17-D852CA960AC9}" type="datetimeFigureOut">
              <a:rPr lang="en-US" dirty="0"/>
              <a:t>9/9/2014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7829719"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0748" y="1971234"/>
            <a:ext cx="1202457" cy="144270"/>
          </a:xfrm>
          <a:prstGeom prst="rect">
            <a:avLst/>
          </a:prstGeom>
        </p:spPr>
      </p:pic>
      <p:sp>
        <p:nvSpPr>
          <p:cNvPr id="9" name="Rectangle 8"/>
          <p:cNvSpPr/>
          <p:nvPr/>
        </p:nvSpPr>
        <p:spPr>
          <a:xfrm>
            <a:off x="0" y="609600"/>
            <a:ext cx="782971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7940749" y="609600"/>
            <a:ext cx="120245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9/9/2014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7" name="Rectangle 6"/>
          <p:cNvSpPr/>
          <p:nvPr/>
        </p:nvSpPr>
        <p:spPr>
          <a:xfrm rot="5400000">
            <a:off x="5450171" y="2040331"/>
            <a:ext cx="5106988" cy="1026327"/>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7202167" y="5543339"/>
            <a:ext cx="1602997" cy="1026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7598243" y="609597"/>
            <a:ext cx="805491" cy="4353760"/>
          </a:xfrm>
        </p:spPr>
        <p:txBody>
          <a:bodyPr vert="eaVert"/>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a:xfrm>
            <a:off x="510330" y="609598"/>
            <a:ext cx="6653658" cy="5326589"/>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a:xfrm>
            <a:off x="5106231" y="5936188"/>
            <a:ext cx="2057757" cy="365125"/>
          </a:xfrm>
        </p:spPr>
        <p:txBody>
          <a:bodyPr/>
          <a:lstStyle/>
          <a:p>
            <a:fld id="{6178E61D-D431-422C-9764-11DAFE33AB63}" type="datetimeFigureOut">
              <a:rPr lang="en-US" dirty="0"/>
              <a:t>9/9/2014</a:t>
            </a:fld>
            <a:endParaRPr lang="en-US" dirty="0"/>
          </a:p>
        </p:txBody>
      </p:sp>
      <p:sp>
        <p:nvSpPr>
          <p:cNvPr id="5" name="Footer Placeholder 4"/>
          <p:cNvSpPr>
            <a:spLocks noGrp="1"/>
          </p:cNvSpPr>
          <p:nvPr>
            <p:ph type="ftr" sz="quarter" idx="11"/>
          </p:nvPr>
        </p:nvSpPr>
        <p:spPr>
          <a:xfrm>
            <a:off x="510330" y="5936189"/>
            <a:ext cx="4595902" cy="365125"/>
          </a:xfrm>
        </p:spPr>
        <p:txBody>
          <a:bodyPr/>
          <a:lstStyle/>
          <a:p>
            <a:endParaRPr lang="en-US" dirty="0"/>
          </a:p>
        </p:txBody>
      </p:sp>
      <p:sp>
        <p:nvSpPr>
          <p:cNvPr id="6" name="Slide Number Placeholder 5"/>
          <p:cNvSpPr>
            <a:spLocks noGrp="1"/>
          </p:cNvSpPr>
          <p:nvPr>
            <p:ph type="sldNum" sz="quarter" idx="12"/>
          </p:nvPr>
        </p:nvSpPr>
        <p:spPr>
          <a:xfrm>
            <a:off x="7574478" y="5398634"/>
            <a:ext cx="865764"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pic>
        <p:nvPicPr>
          <p:cNvPr id="15" name="Picture 14" descr="HD-ShadowLong.png"/>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1104900" y="1023307"/>
            <a:ext cx="8042701" cy="334647"/>
          </a:xfrm>
          <a:prstGeom prst="rect">
            <a:avLst/>
          </a:prstGeom>
        </p:spPr>
      </p:pic>
      <p:sp>
        <p:nvSpPr>
          <p:cNvPr id="2" name="Title 1"/>
          <p:cNvSpPr>
            <a:spLocks noGrp="1"/>
          </p:cNvSpPr>
          <p:nvPr>
            <p:ph type="title"/>
          </p:nvPr>
        </p:nvSpPr>
        <p:spPr>
          <a:xfrm>
            <a:off x="510330" y="296028"/>
            <a:ext cx="7211648" cy="665997"/>
          </a:xfrm>
        </p:spPr>
        <p:txBody>
          <a:bodyPr/>
          <a:lstStyle/>
          <a:p>
            <a:r>
              <a:rPr lang="zh-TW" altLang="en-US" dirty="0" smtClean="0"/>
              <a:t>按一下以編輯母片標題樣式</a:t>
            </a:r>
            <a:endParaRPr lang="en-US" dirty="0"/>
          </a:p>
        </p:txBody>
      </p:sp>
      <p:sp>
        <p:nvSpPr>
          <p:cNvPr id="3" name="Content Placeholder 2"/>
          <p:cNvSpPr>
            <a:spLocks noGrp="1"/>
          </p:cNvSpPr>
          <p:nvPr>
            <p:ph idx="1"/>
          </p:nvPr>
        </p:nvSpPr>
        <p:spPr>
          <a:xfrm>
            <a:off x="510330" y="1673623"/>
            <a:ext cx="7211648" cy="4262567"/>
          </a:xfrm>
        </p:spPr>
        <p:txBody>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9/9/2014</a:t>
            </a:fld>
            <a:endParaRPr lang="en-US" dirty="0"/>
          </a:p>
        </p:txBody>
      </p:sp>
      <p:sp>
        <p:nvSpPr>
          <p:cNvPr id="5" name="Footer Placeholder 4"/>
          <p:cNvSpPr>
            <a:spLocks noGrp="1"/>
          </p:cNvSpPr>
          <p:nvPr>
            <p:ph type="ftr" sz="quarter" idx="11"/>
          </p:nvPr>
        </p:nvSpPr>
        <p:spPr/>
        <p:txBody>
          <a:bodyPr/>
          <a:lstStyle/>
          <a:p>
            <a:endParaRPr lang="en-US" dirty="0"/>
          </a:p>
        </p:txBody>
      </p:sp>
      <p:pic>
        <p:nvPicPr>
          <p:cNvPr id="8" name="Picture 2"/>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7277"/>
          <a:stretch/>
        </p:blipFill>
        <p:spPr bwMode="auto">
          <a:xfrm>
            <a:off x="14285" y="166687"/>
            <a:ext cx="9112254" cy="966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7829719"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0747" y="4087901"/>
            <a:ext cx="1202457" cy="144270"/>
          </a:xfrm>
          <a:prstGeom prst="rect">
            <a:avLst/>
          </a:prstGeom>
        </p:spPr>
      </p:pic>
      <p:sp>
        <p:nvSpPr>
          <p:cNvPr id="9" name="Rectangle 8"/>
          <p:cNvSpPr/>
          <p:nvPr/>
        </p:nvSpPr>
        <p:spPr>
          <a:xfrm>
            <a:off x="-2" y="2726267"/>
            <a:ext cx="782971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7940748" y="2726267"/>
            <a:ext cx="120245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330" y="2869895"/>
            <a:ext cx="7211647" cy="1090788"/>
          </a:xfrm>
        </p:spPr>
        <p:txBody>
          <a:bodyPr anchor="ctr">
            <a:normAutofit/>
          </a:bodyPr>
          <a:lstStyle>
            <a:lvl1pPr algn="r">
              <a:defRPr sz="3600"/>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510330" y="4232172"/>
            <a:ext cx="7211647"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p>
            <a:fld id="{30578ACC-22D6-47C1-A373-4FD133E34F3C}" type="datetimeFigureOut">
              <a:rPr lang="en-US" dirty="0"/>
              <a:t>9/9/2014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048489" y="2869896"/>
            <a:ext cx="865764"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7829719"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0748" y="1971234"/>
            <a:ext cx="1202457" cy="144270"/>
          </a:xfrm>
          <a:prstGeom prst="rect">
            <a:avLst/>
          </a:prstGeom>
        </p:spPr>
      </p:pic>
      <p:sp>
        <p:nvSpPr>
          <p:cNvPr id="10" name="Rectangle 9"/>
          <p:cNvSpPr/>
          <p:nvPr/>
        </p:nvSpPr>
        <p:spPr>
          <a:xfrm>
            <a:off x="0" y="609600"/>
            <a:ext cx="782971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7940749" y="609600"/>
            <a:ext cx="120245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Content Placeholder 2"/>
          <p:cNvSpPr>
            <a:spLocks noGrp="1"/>
          </p:cNvSpPr>
          <p:nvPr>
            <p:ph sz="half" idx="1"/>
          </p:nvPr>
        </p:nvSpPr>
        <p:spPr>
          <a:xfrm>
            <a:off x="510329" y="2336873"/>
            <a:ext cx="3524380" cy="3599316"/>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Content Placeholder 3"/>
          <p:cNvSpPr>
            <a:spLocks noGrp="1"/>
          </p:cNvSpPr>
          <p:nvPr>
            <p:ph sz="half" idx="2"/>
          </p:nvPr>
        </p:nvSpPr>
        <p:spPr>
          <a:xfrm>
            <a:off x="4196321" y="2336873"/>
            <a:ext cx="3525656" cy="3599316"/>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9/9/2014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7829719"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0748" y="1971234"/>
            <a:ext cx="1202457" cy="144270"/>
          </a:xfrm>
          <a:prstGeom prst="rect">
            <a:avLst/>
          </a:prstGeom>
        </p:spPr>
      </p:pic>
      <p:sp>
        <p:nvSpPr>
          <p:cNvPr id="12" name="Rectangle 11"/>
          <p:cNvSpPr/>
          <p:nvPr/>
        </p:nvSpPr>
        <p:spPr>
          <a:xfrm>
            <a:off x="0" y="609600"/>
            <a:ext cx="782971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7940749" y="609600"/>
            <a:ext cx="120245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328" y="753230"/>
            <a:ext cx="7211649" cy="1080937"/>
          </a:xfrm>
        </p:spPr>
        <p:txBody>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679881" y="2336874"/>
            <a:ext cx="3354828"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Content Placeholder 3"/>
          <p:cNvSpPr>
            <a:spLocks noGrp="1"/>
          </p:cNvSpPr>
          <p:nvPr>
            <p:ph sz="half" idx="2"/>
          </p:nvPr>
        </p:nvSpPr>
        <p:spPr>
          <a:xfrm>
            <a:off x="510331" y="3030009"/>
            <a:ext cx="3524378" cy="2906179"/>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4365873" y="2336873"/>
            <a:ext cx="3356104"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Content Placeholder 5"/>
          <p:cNvSpPr>
            <a:spLocks noGrp="1"/>
          </p:cNvSpPr>
          <p:nvPr>
            <p:ph sz="quarter" idx="4"/>
          </p:nvPr>
        </p:nvSpPr>
        <p:spPr>
          <a:xfrm>
            <a:off x="4196321" y="3030009"/>
            <a:ext cx="3525656" cy="2906179"/>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9/9/2014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7829719"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0748" y="1971234"/>
            <a:ext cx="1202457" cy="144270"/>
          </a:xfrm>
          <a:prstGeom prst="rect">
            <a:avLst/>
          </a:prstGeom>
        </p:spPr>
      </p:pic>
      <p:sp>
        <p:nvSpPr>
          <p:cNvPr id="8" name="Rectangle 7"/>
          <p:cNvSpPr/>
          <p:nvPr/>
        </p:nvSpPr>
        <p:spPr>
          <a:xfrm>
            <a:off x="0" y="609600"/>
            <a:ext cx="782971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7940749" y="609600"/>
            <a:ext cx="120245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9/9/2014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40748" y="1971234"/>
            <a:ext cx="1202457" cy="144270"/>
          </a:xfrm>
          <a:prstGeom prst="rect">
            <a:avLst/>
          </a:prstGeom>
        </p:spPr>
      </p:pic>
      <p:sp>
        <p:nvSpPr>
          <p:cNvPr id="6" name="Rectangle 5"/>
          <p:cNvSpPr/>
          <p:nvPr/>
        </p:nvSpPr>
        <p:spPr>
          <a:xfrm>
            <a:off x="7940749" y="609600"/>
            <a:ext cx="120245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9/9/2014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7829719"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0748" y="1971234"/>
            <a:ext cx="1202457" cy="144270"/>
          </a:xfrm>
          <a:prstGeom prst="rect">
            <a:avLst/>
          </a:prstGeom>
        </p:spPr>
      </p:pic>
      <p:sp>
        <p:nvSpPr>
          <p:cNvPr id="10" name="Rectangle 9"/>
          <p:cNvSpPr/>
          <p:nvPr/>
        </p:nvSpPr>
        <p:spPr>
          <a:xfrm>
            <a:off x="0" y="609600"/>
            <a:ext cx="782971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7940749" y="609600"/>
            <a:ext cx="120245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330" y="753227"/>
            <a:ext cx="7211646" cy="1080940"/>
          </a:xfrm>
        </p:spPr>
        <p:txBody>
          <a:bodyPr anchor="ctr">
            <a:normAutofit/>
          </a:bodyPr>
          <a:lstStyle>
            <a:lvl1pPr>
              <a:defRPr sz="3600"/>
            </a:lvl1pPr>
          </a:lstStyle>
          <a:p>
            <a:r>
              <a:rPr lang="zh-TW" altLang="en-US" smtClean="0"/>
              <a:t>按一下以編輯母片標題樣式</a:t>
            </a:r>
            <a:endParaRPr lang="en-US" dirty="0"/>
          </a:p>
        </p:txBody>
      </p:sp>
      <p:sp>
        <p:nvSpPr>
          <p:cNvPr id="3" name="Content Placeholder 2"/>
          <p:cNvSpPr>
            <a:spLocks noGrp="1"/>
          </p:cNvSpPr>
          <p:nvPr>
            <p:ph idx="1"/>
          </p:nvPr>
        </p:nvSpPr>
        <p:spPr>
          <a:xfrm>
            <a:off x="3514995" y="2336874"/>
            <a:ext cx="4206982" cy="3599313"/>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Text Placeholder 3"/>
          <p:cNvSpPr>
            <a:spLocks noGrp="1"/>
          </p:cNvSpPr>
          <p:nvPr>
            <p:ph type="body" sz="half" idx="2"/>
          </p:nvPr>
        </p:nvSpPr>
        <p:spPr>
          <a:xfrm>
            <a:off x="510330" y="2336873"/>
            <a:ext cx="2843052"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E331444B-B92B-4E27-8C94-BB93EAF5CB18}" type="datetimeFigureOut">
              <a:rPr lang="en-US" dirty="0"/>
              <a:t>9/9/2014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7829719"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0748" y="1971234"/>
            <a:ext cx="1202457" cy="144270"/>
          </a:xfrm>
          <a:prstGeom prst="rect">
            <a:avLst/>
          </a:prstGeom>
        </p:spPr>
      </p:pic>
      <p:sp>
        <p:nvSpPr>
          <p:cNvPr id="10" name="Rectangle 9"/>
          <p:cNvSpPr/>
          <p:nvPr/>
        </p:nvSpPr>
        <p:spPr>
          <a:xfrm>
            <a:off x="0" y="609600"/>
            <a:ext cx="782971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7940749" y="609600"/>
            <a:ext cx="120245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331" y="753228"/>
            <a:ext cx="7211645" cy="1080938"/>
          </a:xfrm>
        </p:spPr>
        <p:txBody>
          <a:bodyPr anchor="ctr">
            <a:normAutofit/>
          </a:bodyPr>
          <a:lstStyle>
            <a:lvl1pPr>
              <a:defRPr sz="3600"/>
            </a:lvl1pPr>
          </a:lstStyle>
          <a:p>
            <a:r>
              <a:rPr lang="zh-TW" altLang="en-US" smtClean="0"/>
              <a:t>按一下以編輯母片標題樣式</a:t>
            </a:r>
            <a:endParaRPr lang="en-US" dirty="0"/>
          </a:p>
        </p:txBody>
      </p:sp>
      <p:sp>
        <p:nvSpPr>
          <p:cNvPr id="3" name="Picture Placeholder 2"/>
          <p:cNvSpPr>
            <a:spLocks noGrp="1" noChangeAspect="1"/>
          </p:cNvSpPr>
          <p:nvPr>
            <p:ph type="pic" idx="1"/>
          </p:nvPr>
        </p:nvSpPr>
        <p:spPr>
          <a:xfrm>
            <a:off x="3651884" y="2336874"/>
            <a:ext cx="4070093"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按一下圖示以新增圖片</a:t>
            </a:r>
            <a:endParaRPr lang="en-US" dirty="0"/>
          </a:p>
        </p:txBody>
      </p:sp>
      <p:sp>
        <p:nvSpPr>
          <p:cNvPr id="4" name="Text Placeholder 3"/>
          <p:cNvSpPr>
            <a:spLocks noGrp="1"/>
          </p:cNvSpPr>
          <p:nvPr>
            <p:ph type="body" sz="half" idx="2"/>
          </p:nvPr>
        </p:nvSpPr>
        <p:spPr>
          <a:xfrm>
            <a:off x="510331" y="2336874"/>
            <a:ext cx="2907697"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363EFA5E-FA76-400D-B3DC-F0BA90E6D107}" type="datetimeFigureOut">
              <a:rPr lang="en-US" dirty="0"/>
              <a:t>9/9/2014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9145588" cy="6858000"/>
          </a:xfrm>
          <a:prstGeom prst="rect">
            <a:avLst/>
          </a:prstGeom>
        </p:spPr>
      </p:pic>
      <p:sp>
        <p:nvSpPr>
          <p:cNvPr id="2" name="Title Placeholder 1"/>
          <p:cNvSpPr>
            <a:spLocks noGrp="1"/>
          </p:cNvSpPr>
          <p:nvPr>
            <p:ph type="title"/>
          </p:nvPr>
        </p:nvSpPr>
        <p:spPr>
          <a:xfrm>
            <a:off x="510330" y="753228"/>
            <a:ext cx="7211648" cy="1080938"/>
          </a:xfrm>
          <a:prstGeom prst="rect">
            <a:avLst/>
          </a:prstGeom>
        </p:spPr>
        <p:txBody>
          <a:bodyPr vert="horz" lIns="91440" tIns="45720" rIns="91440" bIns="45720" rtlCol="0" anchor="ctr">
            <a:normAutofit/>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510330" y="2336873"/>
            <a:ext cx="7211648" cy="3599316"/>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2"/>
          </p:nvPr>
        </p:nvSpPr>
        <p:spPr>
          <a:xfrm>
            <a:off x="5664219" y="5936188"/>
            <a:ext cx="2057757"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9/9/2014</a:t>
            </a:fld>
            <a:endParaRPr lang="en-US" dirty="0"/>
          </a:p>
        </p:txBody>
      </p:sp>
      <p:sp>
        <p:nvSpPr>
          <p:cNvPr id="5" name="Footer Placeholder 4"/>
          <p:cNvSpPr>
            <a:spLocks noGrp="1"/>
          </p:cNvSpPr>
          <p:nvPr>
            <p:ph type="ftr" sz="quarter" idx="3"/>
          </p:nvPr>
        </p:nvSpPr>
        <p:spPr>
          <a:xfrm>
            <a:off x="510329" y="5936189"/>
            <a:ext cx="515389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048489" y="753228"/>
            <a:ext cx="865764"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標題 2"/>
          <p:cNvSpPr>
            <a:spLocks noGrp="1"/>
          </p:cNvSpPr>
          <p:nvPr>
            <p:ph type="subTitle" idx="1"/>
          </p:nvPr>
        </p:nvSpPr>
        <p:spPr>
          <a:xfrm>
            <a:off x="1805731" y="4394040"/>
            <a:ext cx="6061920" cy="1663860"/>
          </a:xfrm>
        </p:spPr>
        <p:txBody>
          <a:bodyPr>
            <a:normAutofit/>
          </a:bodyPr>
          <a:lstStyle/>
          <a:p>
            <a:r>
              <a:rPr lang="zh-TW" altLang="en-US" sz="2800" b="1" dirty="0" smtClean="0">
                <a:solidFill>
                  <a:srgbClr val="003366"/>
                </a:solidFill>
              </a:rPr>
              <a:t>金融監督管理委員會檢查局</a:t>
            </a:r>
            <a:endParaRPr lang="en-US" altLang="zh-TW" sz="2800" b="1" dirty="0" smtClean="0">
              <a:solidFill>
                <a:srgbClr val="003366"/>
              </a:solidFill>
            </a:endParaRPr>
          </a:p>
          <a:p>
            <a:r>
              <a:rPr lang="zh-TW" altLang="en-US" sz="2800" b="1" dirty="0" smtClean="0">
                <a:solidFill>
                  <a:srgbClr val="003366"/>
                </a:solidFill>
              </a:rPr>
              <a:t>陳在淮    組長</a:t>
            </a:r>
            <a:endParaRPr lang="en-US" altLang="zh-TW" sz="2800" b="1" dirty="0" smtClean="0">
              <a:solidFill>
                <a:srgbClr val="003366"/>
              </a:solidFill>
            </a:endParaRPr>
          </a:p>
          <a:p>
            <a:r>
              <a:rPr lang="en-US" altLang="zh-TW" sz="2800" b="1" dirty="0" smtClean="0">
                <a:solidFill>
                  <a:srgbClr val="003366"/>
                </a:solidFill>
              </a:rPr>
              <a:t>2014</a:t>
            </a:r>
            <a:r>
              <a:rPr lang="zh-TW" altLang="en-US" sz="2800" b="1" dirty="0" smtClean="0">
                <a:solidFill>
                  <a:srgbClr val="003366"/>
                </a:solidFill>
              </a:rPr>
              <a:t>年</a:t>
            </a:r>
            <a:r>
              <a:rPr lang="en-US" altLang="zh-TW" sz="2800" b="1" dirty="0">
                <a:solidFill>
                  <a:srgbClr val="003366"/>
                </a:solidFill>
              </a:rPr>
              <a:t>8</a:t>
            </a:r>
            <a:r>
              <a:rPr lang="zh-TW" altLang="en-US" sz="2800" b="1" dirty="0" smtClean="0">
                <a:solidFill>
                  <a:srgbClr val="003366"/>
                </a:solidFill>
              </a:rPr>
              <a:t>月</a:t>
            </a:r>
            <a:r>
              <a:rPr lang="en-US" altLang="zh-TW" sz="2800" b="1" dirty="0" smtClean="0">
                <a:solidFill>
                  <a:srgbClr val="003366"/>
                </a:solidFill>
              </a:rPr>
              <a:t>11</a:t>
            </a:r>
            <a:r>
              <a:rPr lang="zh-TW" altLang="en-US" sz="2800" b="1" dirty="0" smtClean="0">
                <a:solidFill>
                  <a:srgbClr val="003366"/>
                </a:solidFill>
              </a:rPr>
              <a:t>日 </a:t>
            </a:r>
            <a:endParaRPr lang="zh-TW" altLang="en-US" sz="2800" b="1" dirty="0">
              <a:solidFill>
                <a:srgbClr val="003366"/>
              </a:solidFill>
            </a:endParaRPr>
          </a:p>
          <a:p>
            <a:endParaRPr lang="zh-TW" altLang="en-US" sz="2800" dirty="0">
              <a:solidFill>
                <a:srgbClr val="003366"/>
              </a:solidFill>
              <a:effectLst>
                <a:outerShdw blurRad="38100" dist="38100" dir="2700000" algn="tl">
                  <a:srgbClr val="000000">
                    <a:alpha val="43137"/>
                  </a:srgbClr>
                </a:outerShdw>
              </a:effectLst>
            </a:endParaRPr>
          </a:p>
        </p:txBody>
      </p:sp>
      <p:sp>
        <p:nvSpPr>
          <p:cNvPr id="6" name="Rectangle 2"/>
          <p:cNvSpPr txBox="1">
            <a:spLocks noChangeArrowheads="1"/>
          </p:cNvSpPr>
          <p:nvPr/>
        </p:nvSpPr>
        <p:spPr bwMode="auto">
          <a:xfrm>
            <a:off x="2171700" y="2857500"/>
            <a:ext cx="6762750" cy="1381124"/>
          </a:xfrm>
          <a:prstGeom prst="rect">
            <a:avLst/>
          </a:prstGeo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0" bIns="0" numCol="1" rtlCol="0" anchor="ctr" anchorCtr="0" compatLnSpc="1">
            <a:prstTxWarp prst="textNoShape">
              <a:avLst/>
            </a:prstTxWarp>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a:defRPr/>
            </a:pPr>
            <a:r>
              <a:rPr lang="zh-TW" altLang="en-US" sz="4000"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保險業內部稽核主要缺失分析</a:t>
            </a:r>
            <a:endParaRPr lang="zh-TW" altLang="en-US" sz="2800"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483378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直線接點 33"/>
          <p:cNvCxnSpPr/>
          <p:nvPr/>
        </p:nvCxnSpPr>
        <p:spPr>
          <a:xfrm>
            <a:off x="341173" y="1844800"/>
            <a:ext cx="0" cy="64671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線接點 34"/>
          <p:cNvCxnSpPr/>
          <p:nvPr/>
        </p:nvCxnSpPr>
        <p:spPr>
          <a:xfrm flipV="1">
            <a:off x="1460597" y="1677619"/>
            <a:ext cx="7056000"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線接點 35"/>
          <p:cNvCxnSpPr/>
          <p:nvPr/>
        </p:nvCxnSpPr>
        <p:spPr>
          <a:xfrm>
            <a:off x="8509630" y="1677620"/>
            <a:ext cx="201786" cy="15765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圓角矩形 36"/>
          <p:cNvSpPr/>
          <p:nvPr/>
        </p:nvSpPr>
        <p:spPr>
          <a:xfrm>
            <a:off x="144072" y="1358040"/>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正確做法</a:t>
            </a:r>
            <a:endParaRPr lang="zh-TW" altLang="en-US" sz="2400" b="1" dirty="0">
              <a:latin typeface="微軟正黑體" panose="020B0604030504040204" pitchFamily="34" charset="-120"/>
              <a:ea typeface="微軟正黑體" panose="020B0604030504040204" pitchFamily="34" charset="-120"/>
            </a:endParaRPr>
          </a:p>
        </p:txBody>
      </p:sp>
      <p:cxnSp>
        <p:nvCxnSpPr>
          <p:cNvPr id="38" name="直線接點 37"/>
          <p:cNvCxnSpPr/>
          <p:nvPr/>
        </p:nvCxnSpPr>
        <p:spPr>
          <a:xfrm>
            <a:off x="8711415" y="1835275"/>
            <a:ext cx="0" cy="20856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9" name="文字方塊 38"/>
          <p:cNvSpPr txBox="1"/>
          <p:nvPr/>
        </p:nvSpPr>
        <p:spPr>
          <a:xfrm>
            <a:off x="409670" y="1835272"/>
            <a:ext cx="8301745" cy="4707417"/>
          </a:xfrm>
          <a:prstGeom prst="rect">
            <a:avLst/>
          </a:prstGeom>
          <a:noFill/>
        </p:spPr>
        <p:txBody>
          <a:bodyPr wrap="square" rIns="0" rtlCol="0">
            <a:noAutofit/>
          </a:bodyPr>
          <a:lstStyle/>
          <a:p>
            <a:r>
              <a:rPr lang="zh-TW" altLang="en-US" sz="2800" b="1" dirty="0">
                <a:solidFill>
                  <a:schemeClr val="bg1"/>
                </a:solidFill>
                <a:latin typeface="微軟正黑體" panose="020B0604030504040204" pitchFamily="34" charset="-120"/>
                <a:ea typeface="微軟正黑體" panose="020B0604030504040204" pitchFamily="34" charset="-120"/>
              </a:rPr>
              <a:t>應瞭解各部門職掌內容及各項作業流程，規劃並訂定已涵蓋受查單位各項風險之查核範圍及查核項目，俾能正確評估內部控制制度之有效性</a:t>
            </a:r>
            <a:r>
              <a:rPr lang="zh-TW" altLang="en-US" sz="2800" b="1" dirty="0" smtClean="0">
                <a:solidFill>
                  <a:schemeClr val="bg1"/>
                </a:solidFill>
                <a:latin typeface="微軟正黑體" panose="020B0604030504040204" pitchFamily="34" charset="-120"/>
                <a:ea typeface="微軟正黑體" panose="020B0604030504040204" pitchFamily="34" charset="-120"/>
              </a:rPr>
              <a:t>。</a:t>
            </a:r>
            <a:endParaRPr lang="en-US" altLang="zh-TW" sz="2800" b="1" dirty="0" smtClean="0">
              <a:solidFill>
                <a:schemeClr val="bg1"/>
              </a:solidFill>
              <a:latin typeface="微軟正黑體" panose="020B0604030504040204" pitchFamily="34" charset="-120"/>
              <a:ea typeface="微軟正黑體" panose="020B0604030504040204" pitchFamily="34" charset="-120"/>
            </a:endParaRPr>
          </a:p>
          <a:p>
            <a:endParaRPr lang="en-US" altLang="zh-TW" sz="1200" b="1" dirty="0" smtClean="0">
              <a:solidFill>
                <a:schemeClr val="bg1"/>
              </a:solidFill>
              <a:latin typeface="微軟正黑體" panose="020B0604030504040204" pitchFamily="34" charset="-120"/>
              <a:ea typeface="微軟正黑體" panose="020B0604030504040204" pitchFamily="34" charset="-120"/>
            </a:endParaRPr>
          </a:p>
          <a:p>
            <a:r>
              <a:rPr lang="zh-TW" altLang="en-US" sz="2800" b="1" dirty="0" smtClean="0">
                <a:solidFill>
                  <a:schemeClr val="bg1"/>
                </a:solidFill>
                <a:latin typeface="微軟正黑體" panose="020B0604030504040204" pitchFamily="34" charset="-120"/>
                <a:ea typeface="微軟正黑體" panose="020B0604030504040204" pitchFamily="34" charset="-120"/>
              </a:rPr>
              <a:t>應定期</a:t>
            </a:r>
            <a:r>
              <a:rPr lang="zh-TW" altLang="en-US" sz="2800" b="1" dirty="0">
                <a:solidFill>
                  <a:schemeClr val="bg1"/>
                </a:solidFill>
                <a:latin typeface="微軟正黑體" panose="020B0604030504040204" pitchFamily="34" charset="-120"/>
                <a:ea typeface="微軟正黑體" panose="020B0604030504040204" pitchFamily="34" charset="-120"/>
              </a:rPr>
              <a:t>檢視查核項目之完整性，切實將主管機關規定事項納入內部稽核查核項目，並落實執行。</a:t>
            </a:r>
          </a:p>
          <a:p>
            <a:endParaRPr lang="en-US" altLang="zh-TW" sz="1200" b="1" dirty="0" smtClean="0">
              <a:solidFill>
                <a:schemeClr val="bg1"/>
              </a:solidFill>
              <a:latin typeface="微軟正黑體" panose="020B0604030504040204" pitchFamily="34" charset="-120"/>
              <a:ea typeface="微軟正黑體" panose="020B0604030504040204" pitchFamily="34" charset="-120"/>
            </a:endParaRPr>
          </a:p>
          <a:p>
            <a:r>
              <a:rPr lang="zh-TW" altLang="en-US" sz="2800" b="1" dirty="0">
                <a:solidFill>
                  <a:schemeClr val="bg1"/>
                </a:solidFill>
                <a:latin typeface="微軟正黑體" panose="020B0604030504040204" pitchFamily="34" charset="-120"/>
                <a:ea typeface="微軟正黑體" panose="020B0604030504040204" pitchFamily="34" charset="-120"/>
              </a:rPr>
              <a:t>單位主管及內稽人員應落實自行查核工作底稿之覆核作業，內稽單位並應藉由內部稽核加強自行查核之事後驗證工作</a:t>
            </a:r>
            <a:r>
              <a:rPr lang="zh-TW" altLang="en-US" sz="2800" b="1" dirty="0" smtClean="0">
                <a:solidFill>
                  <a:schemeClr val="bg1"/>
                </a:solidFill>
                <a:latin typeface="微軟正黑體" panose="020B0604030504040204" pitchFamily="34" charset="-120"/>
                <a:ea typeface="微軟正黑體" panose="020B0604030504040204" pitchFamily="34" charset="-120"/>
              </a:rPr>
              <a:t>。</a:t>
            </a:r>
            <a:endParaRPr lang="zh-TW" altLang="en-US" sz="2800" b="1" dirty="0">
              <a:solidFill>
                <a:schemeClr val="bg1"/>
              </a:solidFill>
              <a:latin typeface="微軟正黑體" panose="020B0604030504040204" pitchFamily="34" charset="-120"/>
              <a:ea typeface="微軟正黑體" panose="020B0604030504040204" pitchFamily="34" charset="-120"/>
            </a:endParaRPr>
          </a:p>
        </p:txBody>
      </p:sp>
      <p:sp>
        <p:nvSpPr>
          <p:cNvPr id="4" name="文字方塊 3"/>
          <p:cNvSpPr txBox="1"/>
          <p:nvPr/>
        </p:nvSpPr>
        <p:spPr>
          <a:xfrm>
            <a:off x="3177" y="1809421"/>
            <a:ext cx="611672" cy="707886"/>
          </a:xfrm>
          <a:prstGeom prst="rect">
            <a:avLst/>
          </a:prstGeom>
          <a:noFill/>
        </p:spPr>
        <p:txBody>
          <a:bodyPr wrap="square" rtlCol="0">
            <a:spAutoFit/>
          </a:bodyPr>
          <a:lstStyle/>
          <a:p>
            <a:pPr>
              <a:spcAft>
                <a:spcPts val="0"/>
              </a:spcAft>
            </a:pPr>
            <a:r>
              <a:rPr lang="en-US" altLang="zh-TW" sz="4000" b="1" dirty="0" smtClean="0">
                <a:solidFill>
                  <a:schemeClr val="accent1">
                    <a:lumMod val="75000"/>
                  </a:schemeClr>
                </a:solidFill>
                <a:latin typeface="Wingdings"/>
                <a:ea typeface="SimSun"/>
                <a:cs typeface="SimSun"/>
              </a:rPr>
              <a:t>ü</a:t>
            </a:r>
            <a:endParaRPr lang="zh-TW" altLang="en-US" sz="4000" b="1" dirty="0">
              <a:solidFill>
                <a:schemeClr val="accent1">
                  <a:lumMod val="75000"/>
                </a:schemeClr>
              </a:solidFill>
            </a:endParaRPr>
          </a:p>
        </p:txBody>
      </p:sp>
      <p:sp>
        <p:nvSpPr>
          <p:cNvPr id="25" name="Rectangle 2"/>
          <p:cNvSpPr>
            <a:spLocks noGrp="1" noChangeArrowheads="1"/>
          </p:cNvSpPr>
          <p:nvPr>
            <p:ph type="title" idx="4294967295"/>
          </p:nvPr>
        </p:nvSpPr>
        <p:spPr bwMode="auto">
          <a:xfrm>
            <a:off x="1460597" y="254000"/>
            <a:ext cx="7532565" cy="838200"/>
          </a:xfr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內部稽核主要缺失</a:t>
            </a:r>
            <a:r>
              <a:rPr lang="en-US" altLang="zh-TW"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a:t>
            </a:r>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一</a:t>
            </a:r>
            <a:r>
              <a:rPr lang="en-US" altLang="zh-TW"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a:t>
            </a:r>
            <a:endPar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endParaRPr>
          </a:p>
        </p:txBody>
      </p:sp>
      <p:sp>
        <p:nvSpPr>
          <p:cNvPr id="23" name="文字方塊 22"/>
          <p:cNvSpPr txBox="1"/>
          <p:nvPr/>
        </p:nvSpPr>
        <p:spPr>
          <a:xfrm>
            <a:off x="-2083" y="3219599"/>
            <a:ext cx="611672" cy="707886"/>
          </a:xfrm>
          <a:prstGeom prst="rect">
            <a:avLst/>
          </a:prstGeom>
          <a:noFill/>
        </p:spPr>
        <p:txBody>
          <a:bodyPr wrap="square" rtlCol="0">
            <a:spAutoFit/>
          </a:bodyPr>
          <a:lstStyle/>
          <a:p>
            <a:pPr>
              <a:spcAft>
                <a:spcPts val="0"/>
              </a:spcAft>
            </a:pPr>
            <a:r>
              <a:rPr lang="en-US" altLang="zh-TW" sz="4000" b="1" dirty="0" smtClean="0">
                <a:solidFill>
                  <a:schemeClr val="accent1">
                    <a:lumMod val="75000"/>
                  </a:schemeClr>
                </a:solidFill>
                <a:latin typeface="Wingdings"/>
                <a:ea typeface="SimSun"/>
                <a:cs typeface="SimSun"/>
              </a:rPr>
              <a:t>ü</a:t>
            </a:r>
            <a:endParaRPr lang="zh-TW" altLang="en-US" sz="4000" b="1" dirty="0">
              <a:solidFill>
                <a:schemeClr val="accent1">
                  <a:lumMod val="75000"/>
                </a:schemeClr>
              </a:solidFill>
            </a:endParaRPr>
          </a:p>
        </p:txBody>
      </p:sp>
      <p:sp>
        <p:nvSpPr>
          <p:cNvPr id="26" name="文字方塊 25"/>
          <p:cNvSpPr txBox="1"/>
          <p:nvPr/>
        </p:nvSpPr>
        <p:spPr>
          <a:xfrm>
            <a:off x="-2083" y="4298269"/>
            <a:ext cx="611672" cy="707886"/>
          </a:xfrm>
          <a:prstGeom prst="rect">
            <a:avLst/>
          </a:prstGeom>
          <a:noFill/>
        </p:spPr>
        <p:txBody>
          <a:bodyPr wrap="square" rtlCol="0">
            <a:spAutoFit/>
          </a:bodyPr>
          <a:lstStyle/>
          <a:p>
            <a:pPr>
              <a:spcAft>
                <a:spcPts val="0"/>
              </a:spcAft>
            </a:pPr>
            <a:r>
              <a:rPr lang="en-US" altLang="zh-TW" sz="4000" b="1" dirty="0" smtClean="0">
                <a:solidFill>
                  <a:schemeClr val="accent1">
                    <a:lumMod val="75000"/>
                  </a:schemeClr>
                </a:solidFill>
                <a:latin typeface="Wingdings"/>
                <a:ea typeface="SimSun"/>
                <a:cs typeface="SimSun"/>
              </a:rPr>
              <a:t>ü</a:t>
            </a:r>
            <a:endParaRPr lang="zh-TW" altLang="en-US" sz="4000" b="1" dirty="0">
              <a:solidFill>
                <a:schemeClr val="accent1">
                  <a:lumMod val="75000"/>
                </a:schemeClr>
              </a:solidFill>
            </a:endParaRPr>
          </a:p>
        </p:txBody>
      </p:sp>
    </p:spTree>
    <p:extLst>
      <p:ext uri="{BB962C8B-B14F-4D97-AF65-F5344CB8AC3E}">
        <p14:creationId xmlns:p14="http://schemas.microsoft.com/office/powerpoint/2010/main" val="24525312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線接點 9"/>
          <p:cNvCxnSpPr/>
          <p:nvPr/>
        </p:nvCxnSpPr>
        <p:spPr>
          <a:xfrm>
            <a:off x="341173" y="1566697"/>
            <a:ext cx="0" cy="64671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線接點 11"/>
          <p:cNvCxnSpPr/>
          <p:nvPr/>
        </p:nvCxnSpPr>
        <p:spPr>
          <a:xfrm>
            <a:off x="1460598" y="1401905"/>
            <a:ext cx="7056000"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線接點 13"/>
          <p:cNvCxnSpPr/>
          <p:nvPr/>
        </p:nvCxnSpPr>
        <p:spPr>
          <a:xfrm>
            <a:off x="8509630" y="1399517"/>
            <a:ext cx="201786" cy="15765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7" name="圓角矩形 6"/>
          <p:cNvSpPr/>
          <p:nvPr/>
        </p:nvSpPr>
        <p:spPr>
          <a:xfrm>
            <a:off x="144072" y="1079937"/>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缺失類型</a:t>
            </a:r>
            <a:endParaRPr lang="zh-TW" altLang="en-US" sz="2400" b="1" dirty="0">
              <a:latin typeface="微軟正黑體" panose="020B0604030504040204" pitchFamily="34" charset="-120"/>
              <a:ea typeface="微軟正黑體" panose="020B0604030504040204" pitchFamily="34" charset="-120"/>
            </a:endParaRPr>
          </a:p>
        </p:txBody>
      </p:sp>
      <p:cxnSp>
        <p:nvCxnSpPr>
          <p:cNvPr id="18" name="直線接點 17"/>
          <p:cNvCxnSpPr/>
          <p:nvPr/>
        </p:nvCxnSpPr>
        <p:spPr>
          <a:xfrm>
            <a:off x="8711415" y="1557172"/>
            <a:ext cx="0" cy="20856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文字方塊 20"/>
          <p:cNvSpPr txBox="1"/>
          <p:nvPr/>
        </p:nvSpPr>
        <p:spPr>
          <a:xfrm>
            <a:off x="409670" y="1557171"/>
            <a:ext cx="8301745" cy="646715"/>
          </a:xfrm>
          <a:prstGeom prst="rect">
            <a:avLst/>
          </a:prstGeom>
          <a:noFill/>
        </p:spPr>
        <p:txBody>
          <a:bodyPr wrap="square" rIns="0" rtlCol="0">
            <a:noAutofit/>
          </a:bodyPr>
          <a:lstStyle/>
          <a:p>
            <a:r>
              <a:rPr lang="zh-TW" altLang="en-US" sz="280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內部稽核</a:t>
            </a:r>
            <a:r>
              <a:rPr lang="zh-TW" altLang="en-US" sz="2800" b="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報告或向本會申報之查核結論摘要未完</a:t>
            </a:r>
            <a:r>
              <a:rPr lang="zh-TW" altLang="en-US" sz="280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整揭露重要查核缺失</a:t>
            </a:r>
          </a:p>
        </p:txBody>
      </p:sp>
      <p:cxnSp>
        <p:nvCxnSpPr>
          <p:cNvPr id="28" name="直線接點 27"/>
          <p:cNvCxnSpPr/>
          <p:nvPr/>
        </p:nvCxnSpPr>
        <p:spPr>
          <a:xfrm>
            <a:off x="341173" y="2985486"/>
            <a:ext cx="0" cy="64671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線接點 28"/>
          <p:cNvCxnSpPr/>
          <p:nvPr/>
        </p:nvCxnSpPr>
        <p:spPr>
          <a:xfrm flipV="1">
            <a:off x="1460597" y="2818305"/>
            <a:ext cx="7056000"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線接點 29"/>
          <p:cNvCxnSpPr/>
          <p:nvPr/>
        </p:nvCxnSpPr>
        <p:spPr>
          <a:xfrm>
            <a:off x="8509630" y="2818306"/>
            <a:ext cx="201786" cy="15765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圓角矩形 30"/>
          <p:cNvSpPr/>
          <p:nvPr/>
        </p:nvSpPr>
        <p:spPr>
          <a:xfrm>
            <a:off x="144072" y="2498726"/>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缺失情節</a:t>
            </a:r>
            <a:endParaRPr lang="zh-TW" altLang="en-US" sz="2400" b="1" dirty="0">
              <a:latin typeface="微軟正黑體" panose="020B0604030504040204" pitchFamily="34" charset="-120"/>
              <a:ea typeface="微軟正黑體" panose="020B0604030504040204" pitchFamily="34" charset="-120"/>
            </a:endParaRPr>
          </a:p>
        </p:txBody>
      </p:sp>
      <p:cxnSp>
        <p:nvCxnSpPr>
          <p:cNvPr id="32" name="直線接點 31"/>
          <p:cNvCxnSpPr/>
          <p:nvPr/>
        </p:nvCxnSpPr>
        <p:spPr>
          <a:xfrm>
            <a:off x="8711415" y="2975961"/>
            <a:ext cx="0" cy="20856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文字方塊 32"/>
          <p:cNvSpPr txBox="1"/>
          <p:nvPr/>
        </p:nvSpPr>
        <p:spPr>
          <a:xfrm>
            <a:off x="409670" y="2975959"/>
            <a:ext cx="8301745" cy="3399441"/>
          </a:xfrm>
          <a:prstGeom prst="rect">
            <a:avLst/>
          </a:prstGeom>
          <a:noFill/>
        </p:spPr>
        <p:txBody>
          <a:bodyPr wrap="square" rIns="0" rtlCol="0">
            <a:noAutofit/>
          </a:bodyPr>
          <a:lstStyle/>
          <a:p>
            <a:r>
              <a:rPr lang="zh-TW" altLang="en-US" sz="2800" b="1" dirty="0">
                <a:solidFill>
                  <a:schemeClr val="bg1"/>
                </a:solidFill>
                <a:latin typeface="微軟正黑體" panose="020B0604030504040204" pitchFamily="34" charset="-120"/>
                <a:ea typeface="微軟正黑體" panose="020B0604030504040204" pitchFamily="34" charset="-120"/>
              </a:rPr>
              <a:t>對於查核所發現缺失係由稽核人員自行認定為查核意見或建議事項，且僅於報告中揭露認定為查核意見者，對於建議事項則不於報告中揭露，致內部稽核報告之揭露有欠缺完整之</a:t>
            </a:r>
            <a:r>
              <a:rPr lang="zh-TW" altLang="en-US" sz="2800" b="1" dirty="0" smtClean="0">
                <a:solidFill>
                  <a:schemeClr val="bg1"/>
                </a:solidFill>
                <a:latin typeface="微軟正黑體" panose="020B0604030504040204" pitchFamily="34" charset="-120"/>
                <a:ea typeface="微軟正黑體" panose="020B0604030504040204" pitchFamily="34" charset="-120"/>
              </a:rPr>
              <a:t>情事。</a:t>
            </a:r>
            <a:endParaRPr lang="en-US" altLang="zh-TW" sz="2800" b="1" dirty="0" smtClean="0">
              <a:solidFill>
                <a:schemeClr val="bg1"/>
              </a:solidFill>
              <a:latin typeface="微軟正黑體" panose="020B0604030504040204" pitchFamily="34" charset="-120"/>
              <a:ea typeface="微軟正黑體" panose="020B0604030504040204" pitchFamily="34" charset="-120"/>
            </a:endParaRPr>
          </a:p>
          <a:p>
            <a:endParaRPr lang="en-US" altLang="zh-TW" sz="1400" b="1" dirty="0">
              <a:solidFill>
                <a:schemeClr val="bg1"/>
              </a:solidFill>
              <a:latin typeface="微軟正黑體" panose="020B0604030504040204" pitchFamily="34" charset="-120"/>
              <a:ea typeface="微軟正黑體" panose="020B0604030504040204" pitchFamily="34" charset="-120"/>
            </a:endParaRPr>
          </a:p>
          <a:p>
            <a:r>
              <a:rPr lang="zh-TW" altLang="en-US" sz="2800" b="1" dirty="0" smtClean="0">
                <a:solidFill>
                  <a:schemeClr val="bg1"/>
                </a:solidFill>
                <a:latin typeface="微軟正黑體" panose="020B0604030504040204" pitchFamily="34" charset="-120"/>
                <a:ea typeface="微軟正黑體" panose="020B0604030504040204" pitchFamily="34" charset="-120"/>
              </a:rPr>
              <a:t>內部</a:t>
            </a:r>
            <a:r>
              <a:rPr lang="zh-TW" altLang="en-US" sz="2800" b="1" dirty="0">
                <a:solidFill>
                  <a:schemeClr val="bg1"/>
                </a:solidFill>
                <a:latin typeface="微軟正黑體" panose="020B0604030504040204" pitchFamily="34" charset="-120"/>
                <a:ea typeface="微軟正黑體" panose="020B0604030504040204" pitchFamily="34" charset="-120"/>
              </a:rPr>
              <a:t>稽核查核已發現違反重要法令或制度面之重要缺失，</a:t>
            </a:r>
            <a:r>
              <a:rPr lang="zh-TW" altLang="en-US" sz="2800" b="1" dirty="0" smtClean="0">
                <a:solidFill>
                  <a:schemeClr val="bg1"/>
                </a:solidFill>
                <a:latin typeface="微軟正黑體" panose="020B0604030504040204" pitchFamily="34" charset="-120"/>
                <a:ea typeface="微軟正黑體" panose="020B0604030504040204" pitchFamily="34" charset="-120"/>
              </a:rPr>
              <a:t>惟有經</a:t>
            </a:r>
            <a:r>
              <a:rPr lang="zh-TW" altLang="en-US" sz="2800" b="1" dirty="0">
                <a:solidFill>
                  <a:schemeClr val="bg1"/>
                </a:solidFill>
                <a:latin typeface="微軟正黑體" panose="020B0604030504040204" pitchFamily="34" charset="-120"/>
                <a:ea typeface="微軟正黑體" panose="020B0604030504040204" pitchFamily="34" charset="-120"/>
              </a:rPr>
              <a:t>重新篩選刪除該等重要缺失後，再行</a:t>
            </a:r>
            <a:r>
              <a:rPr lang="zh-TW" altLang="en-US" sz="2800" b="1" dirty="0" smtClean="0">
                <a:solidFill>
                  <a:schemeClr val="bg1"/>
                </a:solidFill>
                <a:latin typeface="微軟正黑體" panose="020B0604030504040204" pitchFamily="34" charset="-120"/>
                <a:ea typeface="微軟正黑體" panose="020B0604030504040204" pitchFamily="34" charset="-120"/>
              </a:rPr>
              <a:t>申報本會查核</a:t>
            </a:r>
            <a:r>
              <a:rPr lang="zh-TW" altLang="en-US" sz="2800" b="1" dirty="0">
                <a:solidFill>
                  <a:schemeClr val="bg1"/>
                </a:solidFill>
                <a:latin typeface="微軟正黑體" panose="020B0604030504040204" pitchFamily="34" charset="-120"/>
                <a:ea typeface="微軟正黑體" panose="020B0604030504040204" pitchFamily="34" charset="-120"/>
              </a:rPr>
              <a:t>結論</a:t>
            </a:r>
            <a:r>
              <a:rPr lang="zh-TW" altLang="en-US" sz="2800" b="1" dirty="0" smtClean="0">
                <a:solidFill>
                  <a:schemeClr val="bg1"/>
                </a:solidFill>
                <a:latin typeface="微軟正黑體" panose="020B0604030504040204" pitchFamily="34" charset="-120"/>
                <a:ea typeface="微軟正黑體" panose="020B0604030504040204" pitchFamily="34" charset="-120"/>
              </a:rPr>
              <a:t>摘要之情事。</a:t>
            </a:r>
            <a:endParaRPr lang="zh-TW" altLang="en-US" sz="2800" b="1" dirty="0">
              <a:solidFill>
                <a:schemeClr val="bg1"/>
              </a:solidFill>
              <a:latin typeface="微軟正黑體" panose="020B0604030504040204" pitchFamily="34" charset="-120"/>
              <a:ea typeface="微軟正黑體" panose="020B0604030504040204" pitchFamily="34" charset="-120"/>
            </a:endParaRPr>
          </a:p>
        </p:txBody>
      </p:sp>
      <p:sp>
        <p:nvSpPr>
          <p:cNvPr id="25" name="Rectangle 2"/>
          <p:cNvSpPr>
            <a:spLocks noGrp="1" noChangeArrowheads="1"/>
          </p:cNvSpPr>
          <p:nvPr>
            <p:ph type="title" idx="4294967295"/>
          </p:nvPr>
        </p:nvSpPr>
        <p:spPr bwMode="auto">
          <a:xfrm>
            <a:off x="1460597" y="254000"/>
            <a:ext cx="7532565" cy="838200"/>
          </a:xfr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內部稽核主要缺失</a:t>
            </a:r>
            <a:r>
              <a:rPr lang="en-US" altLang="zh-TW"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a:t>
            </a:r>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二</a:t>
            </a:r>
            <a:r>
              <a:rPr lang="en-US" altLang="zh-TW"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a:t>
            </a:r>
            <a:endPar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endParaRPr>
          </a:p>
        </p:txBody>
      </p:sp>
      <p:sp>
        <p:nvSpPr>
          <p:cNvPr id="26" name="文字方塊 25"/>
          <p:cNvSpPr txBox="1"/>
          <p:nvPr/>
        </p:nvSpPr>
        <p:spPr>
          <a:xfrm>
            <a:off x="3177" y="2936247"/>
            <a:ext cx="611672" cy="584775"/>
          </a:xfrm>
          <a:prstGeom prst="rect">
            <a:avLst/>
          </a:prstGeom>
          <a:noFill/>
        </p:spPr>
        <p:txBody>
          <a:bodyPr wrap="square" rtlCol="0">
            <a:spAutoFit/>
          </a:bodyPr>
          <a:lstStyle/>
          <a:p>
            <a:pPr>
              <a:spcAft>
                <a:spcPts val="0"/>
              </a:spcAft>
            </a:pPr>
            <a:r>
              <a:rPr lang="en-US" altLang="zh-TW" sz="3200" b="1" dirty="0" smtClean="0">
                <a:solidFill>
                  <a:schemeClr val="accent1">
                    <a:lumMod val="75000"/>
                  </a:schemeClr>
                </a:solidFill>
                <a:latin typeface="Wingdings"/>
                <a:ea typeface="SimSun"/>
                <a:cs typeface="SimSun"/>
                <a:sym typeface="Webdings"/>
              </a:rPr>
              <a:t></a:t>
            </a:r>
            <a:endParaRPr lang="zh-TW" altLang="en-US" sz="3200" b="1" dirty="0">
              <a:solidFill>
                <a:schemeClr val="accent1">
                  <a:lumMod val="75000"/>
                </a:schemeClr>
              </a:solidFill>
            </a:endParaRPr>
          </a:p>
        </p:txBody>
      </p:sp>
      <p:sp>
        <p:nvSpPr>
          <p:cNvPr id="27" name="文字方塊 26"/>
          <p:cNvSpPr txBox="1"/>
          <p:nvPr/>
        </p:nvSpPr>
        <p:spPr>
          <a:xfrm>
            <a:off x="-2083" y="4838673"/>
            <a:ext cx="611672" cy="584775"/>
          </a:xfrm>
          <a:prstGeom prst="rect">
            <a:avLst/>
          </a:prstGeom>
          <a:noFill/>
        </p:spPr>
        <p:txBody>
          <a:bodyPr wrap="square" rtlCol="0">
            <a:spAutoFit/>
          </a:bodyPr>
          <a:lstStyle/>
          <a:p>
            <a:pPr>
              <a:spcAft>
                <a:spcPts val="0"/>
              </a:spcAft>
            </a:pPr>
            <a:r>
              <a:rPr lang="en-US" altLang="zh-TW" sz="3200" b="1" dirty="0" smtClean="0">
                <a:solidFill>
                  <a:schemeClr val="accent1">
                    <a:lumMod val="75000"/>
                  </a:schemeClr>
                </a:solidFill>
                <a:latin typeface="Wingdings"/>
                <a:ea typeface="SimSun"/>
                <a:cs typeface="SimSun"/>
                <a:sym typeface="Webdings"/>
              </a:rPr>
              <a:t></a:t>
            </a:r>
            <a:endParaRPr lang="zh-TW" altLang="en-US" sz="3200" b="1" dirty="0">
              <a:solidFill>
                <a:schemeClr val="accent1">
                  <a:lumMod val="75000"/>
                </a:schemeClr>
              </a:solidFill>
            </a:endParaRPr>
          </a:p>
        </p:txBody>
      </p:sp>
    </p:spTree>
    <p:extLst>
      <p:ext uri="{BB962C8B-B14F-4D97-AF65-F5344CB8AC3E}">
        <p14:creationId xmlns:p14="http://schemas.microsoft.com/office/powerpoint/2010/main" val="18785226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直線接點 33"/>
          <p:cNvCxnSpPr/>
          <p:nvPr/>
        </p:nvCxnSpPr>
        <p:spPr>
          <a:xfrm>
            <a:off x="341173" y="1844800"/>
            <a:ext cx="0" cy="64671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線接點 34"/>
          <p:cNvCxnSpPr/>
          <p:nvPr/>
        </p:nvCxnSpPr>
        <p:spPr>
          <a:xfrm flipV="1">
            <a:off x="1460597" y="1677619"/>
            <a:ext cx="7056000"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線接點 35"/>
          <p:cNvCxnSpPr/>
          <p:nvPr/>
        </p:nvCxnSpPr>
        <p:spPr>
          <a:xfrm>
            <a:off x="8509630" y="1677620"/>
            <a:ext cx="201786" cy="15765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圓角矩形 36"/>
          <p:cNvSpPr/>
          <p:nvPr/>
        </p:nvSpPr>
        <p:spPr>
          <a:xfrm>
            <a:off x="144072" y="1358040"/>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正確做法</a:t>
            </a:r>
            <a:endParaRPr lang="zh-TW" altLang="en-US" sz="2400" b="1" dirty="0">
              <a:latin typeface="微軟正黑體" panose="020B0604030504040204" pitchFamily="34" charset="-120"/>
              <a:ea typeface="微軟正黑體" panose="020B0604030504040204" pitchFamily="34" charset="-120"/>
            </a:endParaRPr>
          </a:p>
        </p:txBody>
      </p:sp>
      <p:cxnSp>
        <p:nvCxnSpPr>
          <p:cNvPr id="38" name="直線接點 37"/>
          <p:cNvCxnSpPr/>
          <p:nvPr/>
        </p:nvCxnSpPr>
        <p:spPr>
          <a:xfrm>
            <a:off x="8711415" y="1835275"/>
            <a:ext cx="0" cy="20856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9" name="文字方塊 38"/>
          <p:cNvSpPr txBox="1"/>
          <p:nvPr/>
        </p:nvSpPr>
        <p:spPr>
          <a:xfrm>
            <a:off x="409670" y="1835272"/>
            <a:ext cx="8301745" cy="4707417"/>
          </a:xfrm>
          <a:prstGeom prst="rect">
            <a:avLst/>
          </a:prstGeom>
          <a:noFill/>
        </p:spPr>
        <p:txBody>
          <a:bodyPr wrap="square" rIns="0" rtlCol="0">
            <a:noAutofit/>
          </a:bodyPr>
          <a:lstStyle/>
          <a:p>
            <a:r>
              <a:rPr lang="zh-TW" altLang="en-US" sz="2800" b="1" dirty="0">
                <a:solidFill>
                  <a:schemeClr val="bg1"/>
                </a:solidFill>
                <a:latin typeface="微軟正黑體" panose="020B0604030504040204" pitchFamily="34" charset="-120"/>
                <a:ea typeface="微軟正黑體" panose="020B0604030504040204" pitchFamily="34" charset="-120"/>
              </a:rPr>
              <a:t>稽核人員所發現之缺失事實經確認後，如因經理部門補充說明或提供意見，而有增刪修改，稽核人員應述明考量理由並留存軌跡</a:t>
            </a:r>
            <a:r>
              <a:rPr lang="zh-TW" altLang="en-US" sz="2800" b="1" dirty="0" smtClean="0">
                <a:solidFill>
                  <a:schemeClr val="bg1"/>
                </a:solidFill>
                <a:latin typeface="微軟正黑體" panose="020B0604030504040204" pitchFamily="34" charset="-120"/>
                <a:ea typeface="微軟正黑體" panose="020B0604030504040204" pitchFamily="34" charset="-120"/>
              </a:rPr>
              <a:t>。</a:t>
            </a:r>
            <a:endParaRPr lang="en-US" altLang="zh-TW" sz="2800" b="1" dirty="0" smtClean="0">
              <a:solidFill>
                <a:schemeClr val="bg1"/>
              </a:solidFill>
              <a:latin typeface="微軟正黑體" panose="020B0604030504040204" pitchFamily="34" charset="-120"/>
              <a:ea typeface="微軟正黑體" panose="020B0604030504040204" pitchFamily="34" charset="-120"/>
            </a:endParaRPr>
          </a:p>
          <a:p>
            <a:endParaRPr lang="zh-TW" altLang="en-US" sz="1000" b="1" dirty="0">
              <a:solidFill>
                <a:schemeClr val="bg1"/>
              </a:solidFill>
              <a:latin typeface="微軟正黑體" panose="020B0604030504040204" pitchFamily="34" charset="-120"/>
              <a:ea typeface="微軟正黑體" panose="020B0604030504040204" pitchFamily="34" charset="-120"/>
            </a:endParaRPr>
          </a:p>
          <a:p>
            <a:r>
              <a:rPr lang="zh-TW" altLang="en-US" sz="2800" b="1" dirty="0" smtClean="0">
                <a:solidFill>
                  <a:schemeClr val="bg1"/>
                </a:solidFill>
                <a:latin typeface="微軟正黑體" panose="020B0604030504040204" pitchFamily="34" charset="-120"/>
                <a:ea typeface="微軟正黑體" panose="020B0604030504040204" pitchFamily="34" charset="-120"/>
              </a:rPr>
              <a:t>對</a:t>
            </a:r>
            <a:r>
              <a:rPr lang="zh-TW" altLang="en-US" sz="2800" b="1" dirty="0">
                <a:solidFill>
                  <a:schemeClr val="bg1"/>
                </a:solidFill>
                <a:latin typeface="微軟正黑體" panose="020B0604030504040204" pitchFamily="34" charset="-120"/>
                <a:ea typeface="微軟正黑體" panose="020B0604030504040204" pitchFamily="34" charset="-120"/>
              </a:rPr>
              <a:t>違反重要法令或制度面之重要缺失，若由稽核單位主動發現並陳報，本會將視違規行為之情節，酌予綜合考量。稽核單位對查核結果，應覈實揭露，不應有隱匿或記載不</a:t>
            </a:r>
            <a:r>
              <a:rPr lang="zh-TW" altLang="en-US" sz="2800" b="1" dirty="0" smtClean="0">
                <a:solidFill>
                  <a:schemeClr val="bg1"/>
                </a:solidFill>
                <a:latin typeface="微軟正黑體" panose="020B0604030504040204" pitchFamily="34" charset="-120"/>
                <a:ea typeface="微軟正黑體" panose="020B0604030504040204" pitchFamily="34" charset="-120"/>
              </a:rPr>
              <a:t>實。</a:t>
            </a:r>
            <a:endParaRPr lang="en-US" altLang="zh-TW" sz="2800" b="1" dirty="0" smtClean="0">
              <a:solidFill>
                <a:schemeClr val="bg1"/>
              </a:solidFill>
              <a:latin typeface="微軟正黑體" panose="020B0604030504040204" pitchFamily="34" charset="-120"/>
              <a:ea typeface="微軟正黑體" panose="020B0604030504040204" pitchFamily="34" charset="-120"/>
            </a:endParaRPr>
          </a:p>
          <a:p>
            <a:endParaRPr lang="en-US" altLang="zh-TW" sz="1000" b="1" dirty="0">
              <a:solidFill>
                <a:schemeClr val="bg1"/>
              </a:solidFill>
              <a:latin typeface="微軟正黑體" panose="020B0604030504040204" pitchFamily="34" charset="-120"/>
              <a:ea typeface="微軟正黑體" panose="020B0604030504040204" pitchFamily="34" charset="-120"/>
            </a:endParaRPr>
          </a:p>
          <a:p>
            <a:r>
              <a:rPr lang="zh-TW" altLang="en-US" sz="2800" b="1" dirty="0">
                <a:solidFill>
                  <a:schemeClr val="bg1"/>
                </a:solidFill>
                <a:latin typeface="微軟正黑體" panose="020B0604030504040204" pitchFamily="34" charset="-120"/>
                <a:ea typeface="微軟正黑體" panose="020B0604030504040204" pitchFamily="34" charset="-120"/>
              </a:rPr>
              <a:t>除細瑣、偶發性之作業面疏失或屬低風險、面請改善者之缺失，得無須於查核結論摘要敘述外，餘均應列入。</a:t>
            </a:r>
          </a:p>
        </p:txBody>
      </p:sp>
      <p:sp>
        <p:nvSpPr>
          <p:cNvPr id="4" name="文字方塊 3"/>
          <p:cNvSpPr txBox="1"/>
          <p:nvPr/>
        </p:nvSpPr>
        <p:spPr>
          <a:xfrm>
            <a:off x="3177" y="1809421"/>
            <a:ext cx="611672" cy="707886"/>
          </a:xfrm>
          <a:prstGeom prst="rect">
            <a:avLst/>
          </a:prstGeom>
          <a:noFill/>
        </p:spPr>
        <p:txBody>
          <a:bodyPr wrap="square" rtlCol="0">
            <a:spAutoFit/>
          </a:bodyPr>
          <a:lstStyle/>
          <a:p>
            <a:pPr>
              <a:spcAft>
                <a:spcPts val="0"/>
              </a:spcAft>
            </a:pPr>
            <a:r>
              <a:rPr lang="en-US" altLang="zh-TW" sz="4000" b="1" dirty="0" smtClean="0">
                <a:solidFill>
                  <a:schemeClr val="accent1">
                    <a:lumMod val="75000"/>
                  </a:schemeClr>
                </a:solidFill>
                <a:latin typeface="Wingdings"/>
                <a:ea typeface="SimSun"/>
                <a:cs typeface="SimSun"/>
              </a:rPr>
              <a:t>ü</a:t>
            </a:r>
            <a:endParaRPr lang="zh-TW" altLang="en-US" sz="4000" b="1" dirty="0">
              <a:solidFill>
                <a:schemeClr val="accent1">
                  <a:lumMod val="75000"/>
                </a:schemeClr>
              </a:solidFill>
            </a:endParaRPr>
          </a:p>
        </p:txBody>
      </p:sp>
      <p:sp>
        <p:nvSpPr>
          <p:cNvPr id="25" name="Rectangle 2"/>
          <p:cNvSpPr>
            <a:spLocks noGrp="1" noChangeArrowheads="1"/>
          </p:cNvSpPr>
          <p:nvPr>
            <p:ph type="title" idx="4294967295"/>
          </p:nvPr>
        </p:nvSpPr>
        <p:spPr bwMode="auto">
          <a:xfrm>
            <a:off x="1460597" y="254000"/>
            <a:ext cx="7532565" cy="838200"/>
          </a:xfr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內部稽核主要缺失</a:t>
            </a:r>
            <a:r>
              <a:rPr lang="en-US" altLang="zh-TW"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a:t>
            </a:r>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二</a:t>
            </a:r>
            <a:r>
              <a:rPr lang="en-US" altLang="zh-TW"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a:t>
            </a:r>
            <a:endPar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endParaRPr>
          </a:p>
        </p:txBody>
      </p:sp>
      <p:sp>
        <p:nvSpPr>
          <p:cNvPr id="26" name="文字方塊 25"/>
          <p:cNvSpPr txBox="1"/>
          <p:nvPr/>
        </p:nvSpPr>
        <p:spPr>
          <a:xfrm>
            <a:off x="-2083" y="3247235"/>
            <a:ext cx="611672" cy="707886"/>
          </a:xfrm>
          <a:prstGeom prst="rect">
            <a:avLst/>
          </a:prstGeom>
          <a:noFill/>
        </p:spPr>
        <p:txBody>
          <a:bodyPr wrap="square" rtlCol="0">
            <a:spAutoFit/>
          </a:bodyPr>
          <a:lstStyle/>
          <a:p>
            <a:pPr>
              <a:spcAft>
                <a:spcPts val="0"/>
              </a:spcAft>
            </a:pPr>
            <a:r>
              <a:rPr lang="en-US" altLang="zh-TW" sz="4000" b="1" dirty="0" smtClean="0">
                <a:solidFill>
                  <a:schemeClr val="accent1">
                    <a:lumMod val="75000"/>
                  </a:schemeClr>
                </a:solidFill>
                <a:latin typeface="Wingdings"/>
                <a:ea typeface="SimSun"/>
                <a:cs typeface="SimSun"/>
              </a:rPr>
              <a:t>ü</a:t>
            </a:r>
            <a:endParaRPr lang="zh-TW" altLang="en-US" sz="4000" b="1" dirty="0">
              <a:solidFill>
                <a:schemeClr val="accent1">
                  <a:lumMod val="75000"/>
                </a:schemeClr>
              </a:solidFill>
            </a:endParaRPr>
          </a:p>
        </p:txBody>
      </p:sp>
      <p:sp>
        <p:nvSpPr>
          <p:cNvPr id="12" name="文字方塊 11"/>
          <p:cNvSpPr txBox="1"/>
          <p:nvPr/>
        </p:nvSpPr>
        <p:spPr>
          <a:xfrm>
            <a:off x="-2083" y="5088735"/>
            <a:ext cx="611672" cy="707886"/>
          </a:xfrm>
          <a:prstGeom prst="rect">
            <a:avLst/>
          </a:prstGeom>
          <a:noFill/>
        </p:spPr>
        <p:txBody>
          <a:bodyPr wrap="square" rtlCol="0">
            <a:spAutoFit/>
          </a:bodyPr>
          <a:lstStyle/>
          <a:p>
            <a:pPr>
              <a:spcAft>
                <a:spcPts val="0"/>
              </a:spcAft>
            </a:pPr>
            <a:r>
              <a:rPr lang="en-US" altLang="zh-TW" sz="4000" b="1" dirty="0" smtClean="0">
                <a:solidFill>
                  <a:schemeClr val="accent1">
                    <a:lumMod val="75000"/>
                  </a:schemeClr>
                </a:solidFill>
                <a:latin typeface="Wingdings"/>
                <a:ea typeface="SimSun"/>
                <a:cs typeface="SimSun"/>
              </a:rPr>
              <a:t>ü</a:t>
            </a:r>
            <a:endParaRPr lang="zh-TW" altLang="en-US" sz="4000" b="1" dirty="0">
              <a:solidFill>
                <a:schemeClr val="accent1">
                  <a:lumMod val="75000"/>
                </a:schemeClr>
              </a:solidFill>
            </a:endParaRPr>
          </a:p>
        </p:txBody>
      </p:sp>
      <p:sp>
        <p:nvSpPr>
          <p:cNvPr id="13" name="文字方塊 12"/>
          <p:cNvSpPr txBox="1"/>
          <p:nvPr/>
        </p:nvSpPr>
        <p:spPr>
          <a:xfrm>
            <a:off x="1104900" y="6066109"/>
            <a:ext cx="7632700" cy="374527"/>
          </a:xfrm>
          <a:prstGeom prst="rect">
            <a:avLst/>
          </a:prstGeom>
          <a:noFill/>
          <a:ln w="38100">
            <a:solidFill>
              <a:srgbClr val="C00000"/>
            </a:solidFill>
            <a:prstDash val="lgDash"/>
          </a:ln>
          <a:effectLst/>
        </p:spPr>
        <p:txBody>
          <a:bodyPr wrap="square" rIns="0" rtlCol="0">
            <a:noAutofit/>
            <a:scene3d>
              <a:camera prst="orthographicFront"/>
              <a:lightRig rig="threePt" dir="t"/>
            </a:scene3d>
            <a:sp3d extrusionH="57150">
              <a:bevelT w="82550" h="38100" prst="coolSlant"/>
            </a:sp3d>
          </a:bodyPr>
          <a:lstStyle/>
          <a:p>
            <a:r>
              <a:rPr lang="zh-TW" altLang="en-US" sz="2000" b="1" i="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本局網站</a:t>
            </a:r>
            <a:r>
              <a:rPr lang="zh-TW" altLang="en-US" sz="2000" b="1" i="1" dirty="0" smtClean="0">
                <a:solidFill>
                  <a:schemeClr val="bg1"/>
                </a:solidFill>
                <a:effectLst>
                  <a:outerShdw blurRad="38100" dist="38100" dir="2700000" algn="tl">
                    <a:srgbClr val="000000">
                      <a:alpha val="43137"/>
                    </a:srgbClr>
                  </a:outerShdw>
                </a:effectLst>
                <a:latin typeface="標楷體"/>
                <a:ea typeface="標楷體"/>
              </a:rPr>
              <a:t>「</a:t>
            </a:r>
            <a:r>
              <a:rPr lang="zh-TW" altLang="en-US" sz="2000" b="1" i="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稽核專區</a:t>
            </a:r>
            <a:r>
              <a:rPr lang="zh-TW" altLang="en-US" sz="2000" b="1" i="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a:t>
            </a:r>
            <a:r>
              <a:rPr lang="en-US" altLang="zh-TW" sz="2000" b="1" i="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a:t>
            </a:r>
            <a:r>
              <a:rPr lang="zh-TW" altLang="en-US" sz="2000" b="1" i="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修正金融機構內部稽核資訊申報格式問答集</a:t>
            </a:r>
          </a:p>
        </p:txBody>
      </p:sp>
    </p:spTree>
    <p:extLst>
      <p:ext uri="{BB962C8B-B14F-4D97-AF65-F5344CB8AC3E}">
        <p14:creationId xmlns:p14="http://schemas.microsoft.com/office/powerpoint/2010/main" val="16930251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線接點 9"/>
          <p:cNvCxnSpPr/>
          <p:nvPr/>
        </p:nvCxnSpPr>
        <p:spPr>
          <a:xfrm>
            <a:off x="341173" y="1566697"/>
            <a:ext cx="0" cy="64671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線接點 11"/>
          <p:cNvCxnSpPr/>
          <p:nvPr/>
        </p:nvCxnSpPr>
        <p:spPr>
          <a:xfrm>
            <a:off x="1460598" y="1401905"/>
            <a:ext cx="7056000"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線接點 13"/>
          <p:cNvCxnSpPr/>
          <p:nvPr/>
        </p:nvCxnSpPr>
        <p:spPr>
          <a:xfrm>
            <a:off x="8509630" y="1399517"/>
            <a:ext cx="201786" cy="15765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7" name="圓角矩形 6"/>
          <p:cNvSpPr/>
          <p:nvPr/>
        </p:nvSpPr>
        <p:spPr>
          <a:xfrm>
            <a:off x="144072" y="1079937"/>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缺失類型</a:t>
            </a:r>
            <a:endParaRPr lang="zh-TW" altLang="en-US" sz="2400" b="1" dirty="0">
              <a:latin typeface="微軟正黑體" panose="020B0604030504040204" pitchFamily="34" charset="-120"/>
              <a:ea typeface="微軟正黑體" panose="020B0604030504040204" pitchFamily="34" charset="-120"/>
            </a:endParaRPr>
          </a:p>
        </p:txBody>
      </p:sp>
      <p:cxnSp>
        <p:nvCxnSpPr>
          <p:cNvPr id="18" name="直線接點 17"/>
          <p:cNvCxnSpPr/>
          <p:nvPr/>
        </p:nvCxnSpPr>
        <p:spPr>
          <a:xfrm>
            <a:off x="8711415" y="1557172"/>
            <a:ext cx="0" cy="20856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文字方塊 20"/>
          <p:cNvSpPr txBox="1"/>
          <p:nvPr/>
        </p:nvSpPr>
        <p:spPr>
          <a:xfrm>
            <a:off x="409670" y="1557171"/>
            <a:ext cx="8301745" cy="646715"/>
          </a:xfrm>
          <a:prstGeom prst="rect">
            <a:avLst/>
          </a:prstGeom>
          <a:noFill/>
        </p:spPr>
        <p:txBody>
          <a:bodyPr wrap="square" rIns="0" rtlCol="0">
            <a:noAutofit/>
          </a:bodyPr>
          <a:lstStyle/>
          <a:p>
            <a:r>
              <a:rPr lang="zh-TW" altLang="en-US" sz="2800" b="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內部稽核報告陳核之程序未符獨立性</a:t>
            </a:r>
            <a:endParaRPr lang="zh-TW" altLang="en-US" sz="280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cxnSp>
        <p:nvCxnSpPr>
          <p:cNvPr id="28" name="直線接點 27"/>
          <p:cNvCxnSpPr/>
          <p:nvPr/>
        </p:nvCxnSpPr>
        <p:spPr>
          <a:xfrm>
            <a:off x="341173" y="2757322"/>
            <a:ext cx="0" cy="64671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線接點 28"/>
          <p:cNvCxnSpPr/>
          <p:nvPr/>
        </p:nvCxnSpPr>
        <p:spPr>
          <a:xfrm flipV="1">
            <a:off x="1460597" y="2590141"/>
            <a:ext cx="7056000"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線接點 29"/>
          <p:cNvCxnSpPr/>
          <p:nvPr/>
        </p:nvCxnSpPr>
        <p:spPr>
          <a:xfrm>
            <a:off x="8509630" y="2590142"/>
            <a:ext cx="201786" cy="15765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圓角矩形 30"/>
          <p:cNvSpPr/>
          <p:nvPr/>
        </p:nvSpPr>
        <p:spPr>
          <a:xfrm>
            <a:off x="144072" y="2270562"/>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缺失情節</a:t>
            </a:r>
            <a:endParaRPr lang="zh-TW" altLang="en-US" sz="2400" b="1" dirty="0">
              <a:latin typeface="微軟正黑體" panose="020B0604030504040204" pitchFamily="34" charset="-120"/>
              <a:ea typeface="微軟正黑體" panose="020B0604030504040204" pitchFamily="34" charset="-120"/>
            </a:endParaRPr>
          </a:p>
        </p:txBody>
      </p:sp>
      <p:cxnSp>
        <p:nvCxnSpPr>
          <p:cNvPr id="32" name="直線接點 31"/>
          <p:cNvCxnSpPr/>
          <p:nvPr/>
        </p:nvCxnSpPr>
        <p:spPr>
          <a:xfrm>
            <a:off x="8711415" y="2747797"/>
            <a:ext cx="0" cy="20856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文字方塊 32"/>
          <p:cNvSpPr txBox="1"/>
          <p:nvPr/>
        </p:nvSpPr>
        <p:spPr>
          <a:xfrm>
            <a:off x="409670" y="2747795"/>
            <a:ext cx="8301745" cy="2246769"/>
          </a:xfrm>
          <a:prstGeom prst="rect">
            <a:avLst/>
          </a:prstGeom>
          <a:noFill/>
        </p:spPr>
        <p:txBody>
          <a:bodyPr wrap="square" rIns="0" rtlCol="0">
            <a:noAutofit/>
          </a:bodyPr>
          <a:lstStyle/>
          <a:p>
            <a:r>
              <a:rPr lang="zh-TW" altLang="en-US" sz="2800" b="1" dirty="0">
                <a:solidFill>
                  <a:schemeClr val="bg1"/>
                </a:solidFill>
                <a:latin typeface="微軟正黑體" panose="020B0604030504040204" pitchFamily="34" charset="-120"/>
                <a:ea typeface="微軟正黑體" panose="020B0604030504040204" pitchFamily="34" charset="-120"/>
              </a:rPr>
              <a:t>內部稽核報告先陳報總經理核閱後再轉陳董事長簽核，影響內部稽核單位隸屬於董事會之</a:t>
            </a:r>
            <a:r>
              <a:rPr lang="zh-TW" altLang="en-US" sz="2800" b="1" dirty="0" smtClean="0">
                <a:solidFill>
                  <a:schemeClr val="bg1"/>
                </a:solidFill>
                <a:latin typeface="微軟正黑體" panose="020B0604030504040204" pitchFamily="34" charset="-120"/>
                <a:ea typeface="微軟正黑體" panose="020B0604030504040204" pitchFamily="34" charset="-120"/>
              </a:rPr>
              <a:t>獨立性。</a:t>
            </a:r>
            <a:endParaRPr lang="zh-TW" altLang="en-US" sz="2800" b="1" dirty="0">
              <a:solidFill>
                <a:schemeClr val="bg1"/>
              </a:solidFill>
              <a:latin typeface="微軟正黑體" panose="020B0604030504040204" pitchFamily="34" charset="-120"/>
              <a:ea typeface="微軟正黑體" panose="020B0604030504040204" pitchFamily="34" charset="-120"/>
            </a:endParaRPr>
          </a:p>
        </p:txBody>
      </p:sp>
      <p:cxnSp>
        <p:nvCxnSpPr>
          <p:cNvPr id="34" name="直線接點 33"/>
          <p:cNvCxnSpPr/>
          <p:nvPr/>
        </p:nvCxnSpPr>
        <p:spPr>
          <a:xfrm>
            <a:off x="341173" y="4966468"/>
            <a:ext cx="0" cy="64671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線接點 34"/>
          <p:cNvCxnSpPr/>
          <p:nvPr/>
        </p:nvCxnSpPr>
        <p:spPr>
          <a:xfrm flipV="1">
            <a:off x="1460597" y="4799287"/>
            <a:ext cx="7056000"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線接點 35"/>
          <p:cNvCxnSpPr/>
          <p:nvPr/>
        </p:nvCxnSpPr>
        <p:spPr>
          <a:xfrm>
            <a:off x="8509630" y="4799288"/>
            <a:ext cx="201786" cy="15765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圓角矩形 36"/>
          <p:cNvSpPr/>
          <p:nvPr/>
        </p:nvSpPr>
        <p:spPr>
          <a:xfrm>
            <a:off x="144072" y="4479708"/>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正確做法</a:t>
            </a:r>
            <a:endParaRPr lang="zh-TW" altLang="en-US" sz="2400" b="1" dirty="0">
              <a:latin typeface="微軟正黑體" panose="020B0604030504040204" pitchFamily="34" charset="-120"/>
              <a:ea typeface="微軟正黑體" panose="020B0604030504040204" pitchFamily="34" charset="-120"/>
            </a:endParaRPr>
          </a:p>
        </p:txBody>
      </p:sp>
      <p:cxnSp>
        <p:nvCxnSpPr>
          <p:cNvPr id="38" name="直線接點 37"/>
          <p:cNvCxnSpPr/>
          <p:nvPr/>
        </p:nvCxnSpPr>
        <p:spPr>
          <a:xfrm>
            <a:off x="8711415" y="4956943"/>
            <a:ext cx="0" cy="20856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9" name="文字方塊 38"/>
          <p:cNvSpPr txBox="1"/>
          <p:nvPr/>
        </p:nvSpPr>
        <p:spPr>
          <a:xfrm>
            <a:off x="409670" y="4956941"/>
            <a:ext cx="8301745" cy="1637066"/>
          </a:xfrm>
          <a:prstGeom prst="rect">
            <a:avLst/>
          </a:prstGeom>
          <a:noFill/>
        </p:spPr>
        <p:txBody>
          <a:bodyPr wrap="square" rIns="0" rtlCol="0">
            <a:noAutofit/>
          </a:bodyPr>
          <a:lstStyle/>
          <a:p>
            <a:pPr algn="just"/>
            <a:r>
              <a:rPr lang="zh-TW" altLang="en-US" sz="2800" b="1" dirty="0" smtClean="0">
                <a:solidFill>
                  <a:schemeClr val="bg1"/>
                </a:solidFill>
                <a:latin typeface="微軟正黑體" panose="020B0604030504040204" pitchFamily="34" charset="-120"/>
                <a:ea typeface="微軟正黑體" panose="020B0604030504040204" pitchFamily="34" charset="-120"/>
              </a:rPr>
              <a:t>內部</a:t>
            </a:r>
            <a:r>
              <a:rPr lang="zh-TW" altLang="en-US" sz="2800" b="1" dirty="0">
                <a:solidFill>
                  <a:schemeClr val="bg1"/>
                </a:solidFill>
                <a:latin typeface="微軟正黑體" panose="020B0604030504040204" pitchFamily="34" charset="-120"/>
                <a:ea typeface="微軟正黑體" panose="020B0604030504040204" pitchFamily="34" charset="-120"/>
              </a:rPr>
              <a:t>稽核之目的，係評估內部控制制度之有效運作，適時提供改進建議，故需超然獨立執行業務，稽核室簽報之內部稽核報告</a:t>
            </a:r>
            <a:r>
              <a:rPr lang="zh-TW" altLang="en-US" sz="2800" b="1" dirty="0" smtClean="0">
                <a:solidFill>
                  <a:schemeClr val="bg1"/>
                </a:solidFill>
                <a:latin typeface="微軟正黑體" panose="020B0604030504040204" pitchFamily="34" charset="-120"/>
                <a:ea typeface="微軟正黑體" panose="020B0604030504040204" pitchFamily="34" charset="-120"/>
              </a:rPr>
              <a:t>，應</a:t>
            </a:r>
            <a:r>
              <a:rPr lang="zh-TW" altLang="en-US" sz="2800" b="1" dirty="0">
                <a:solidFill>
                  <a:schemeClr val="bg1"/>
                </a:solidFill>
                <a:latin typeface="微軟正黑體" panose="020B0604030504040204" pitchFamily="34" charset="-120"/>
                <a:ea typeface="微軟正黑體" panose="020B0604030504040204" pitchFamily="34" charset="-120"/>
              </a:rPr>
              <a:t>先陳報董事長簽核，報告內容不應由其他部門人員審閱或修改，以符其獨立性</a:t>
            </a:r>
            <a:r>
              <a:rPr lang="zh-TW" altLang="en-US" sz="2800" b="1" dirty="0" smtClean="0">
                <a:solidFill>
                  <a:schemeClr val="bg1"/>
                </a:solidFill>
                <a:latin typeface="微軟正黑體" panose="020B0604030504040204" pitchFamily="34" charset="-120"/>
                <a:ea typeface="微軟正黑體" panose="020B0604030504040204" pitchFamily="34" charset="-120"/>
              </a:rPr>
              <a:t>。</a:t>
            </a:r>
            <a:endParaRPr lang="en-US" altLang="zh-TW" sz="1000" b="1" dirty="0" smtClean="0">
              <a:solidFill>
                <a:schemeClr val="bg1"/>
              </a:solidFill>
              <a:latin typeface="微軟正黑體" panose="020B0604030504040204" pitchFamily="34" charset="-120"/>
              <a:ea typeface="微軟正黑體" panose="020B0604030504040204" pitchFamily="34" charset="-120"/>
            </a:endParaRPr>
          </a:p>
        </p:txBody>
      </p:sp>
      <p:sp>
        <p:nvSpPr>
          <p:cNvPr id="3" name="剪去單一角落矩形 2"/>
          <p:cNvSpPr/>
          <p:nvPr/>
        </p:nvSpPr>
        <p:spPr>
          <a:xfrm>
            <a:off x="3800475" y="3702174"/>
            <a:ext cx="4371975" cy="1008112"/>
          </a:xfrm>
          <a:prstGeom prst="snip1Rect">
            <a:avLst>
              <a:gd name="adj" fmla="val 23998"/>
            </a:avLst>
          </a:prstGeom>
          <a:noFill/>
          <a:ln w="28575">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0" bIns="0" rtlCol="0" anchor="t" anchorCtr="0"/>
          <a:lstStyle/>
          <a:p>
            <a:pPr algn="just"/>
            <a:r>
              <a:rPr lang="zh-TW" altLang="en-US" sz="2600" b="1" i="1" dirty="0" smtClean="0">
                <a:solidFill>
                  <a:srgbClr val="003366"/>
                </a:solidFill>
                <a:latin typeface="微軟正黑體" panose="020B0604030504040204" pitchFamily="34" charset="-120"/>
                <a:ea typeface="微軟正黑體" panose="020B0604030504040204" pitchFamily="34" charset="-120"/>
              </a:rPr>
              <a:t>「</a:t>
            </a:r>
            <a:r>
              <a:rPr lang="zh-TW" altLang="en-US" sz="2600" b="1" i="1" dirty="0">
                <a:solidFill>
                  <a:srgbClr val="003366"/>
                </a:solidFill>
                <a:latin typeface="微軟正黑體" panose="020B0604030504040204" pitchFamily="34" charset="-120"/>
                <a:ea typeface="微軟正黑體" panose="020B0604030504040204" pitchFamily="34" charset="-120"/>
              </a:rPr>
              <a:t>保險業內部控制及稽核制度實施辦法」第</a:t>
            </a:r>
            <a:r>
              <a:rPr lang="en-US" altLang="zh-TW" sz="2600" b="1" i="1" dirty="0">
                <a:solidFill>
                  <a:srgbClr val="003366"/>
                </a:solidFill>
                <a:latin typeface="微軟正黑體" panose="020B0604030504040204" pitchFamily="34" charset="-120"/>
                <a:ea typeface="微軟正黑體" panose="020B0604030504040204" pitchFamily="34" charset="-120"/>
              </a:rPr>
              <a:t>11</a:t>
            </a:r>
            <a:r>
              <a:rPr lang="zh-TW" altLang="en-US" sz="2600" b="1" i="1" dirty="0">
                <a:solidFill>
                  <a:srgbClr val="003366"/>
                </a:solidFill>
                <a:latin typeface="微軟正黑體" panose="020B0604030504040204" pitchFamily="34" charset="-120"/>
                <a:ea typeface="微軟正黑體" panose="020B0604030504040204" pitchFamily="34" charset="-120"/>
              </a:rPr>
              <a:t>條第</a:t>
            </a:r>
            <a:r>
              <a:rPr lang="en-US" altLang="zh-TW" sz="2600" b="1" i="1" dirty="0">
                <a:solidFill>
                  <a:srgbClr val="003366"/>
                </a:solidFill>
                <a:latin typeface="微軟正黑體" panose="020B0604030504040204" pitchFamily="34" charset="-120"/>
                <a:ea typeface="微軟正黑體" panose="020B0604030504040204" pitchFamily="34" charset="-120"/>
              </a:rPr>
              <a:t>1</a:t>
            </a:r>
            <a:r>
              <a:rPr lang="zh-TW" altLang="en-US" sz="2600" b="1" i="1" dirty="0">
                <a:solidFill>
                  <a:srgbClr val="003366"/>
                </a:solidFill>
                <a:latin typeface="微軟正黑體" panose="020B0604030504040204" pitchFamily="34" charset="-120"/>
                <a:ea typeface="微軟正黑體" panose="020B0604030504040204" pitchFamily="34" charset="-120"/>
              </a:rPr>
              <a:t>項</a:t>
            </a:r>
          </a:p>
        </p:txBody>
      </p:sp>
      <p:sp>
        <p:nvSpPr>
          <p:cNvPr id="25" name="Rectangle 2"/>
          <p:cNvSpPr>
            <a:spLocks noGrp="1" noChangeArrowheads="1"/>
          </p:cNvSpPr>
          <p:nvPr>
            <p:ph type="title" idx="4294967295"/>
          </p:nvPr>
        </p:nvSpPr>
        <p:spPr bwMode="auto">
          <a:xfrm>
            <a:off x="1460597" y="254000"/>
            <a:ext cx="7532565" cy="838200"/>
          </a:xfr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內部稽核主要缺失</a:t>
            </a:r>
            <a:r>
              <a:rPr lang="en-US" altLang="zh-TW"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a:t>
            </a:r>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三</a:t>
            </a:r>
            <a:r>
              <a:rPr lang="en-US" altLang="zh-TW"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a:t>
            </a:r>
            <a:endPar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endParaRPr>
          </a:p>
        </p:txBody>
      </p:sp>
      <p:sp>
        <p:nvSpPr>
          <p:cNvPr id="26" name="文字方塊 25"/>
          <p:cNvSpPr txBox="1"/>
          <p:nvPr/>
        </p:nvSpPr>
        <p:spPr>
          <a:xfrm>
            <a:off x="3177" y="4914571"/>
            <a:ext cx="611672" cy="707886"/>
          </a:xfrm>
          <a:prstGeom prst="rect">
            <a:avLst/>
          </a:prstGeom>
          <a:noFill/>
        </p:spPr>
        <p:txBody>
          <a:bodyPr wrap="square" rtlCol="0">
            <a:spAutoFit/>
          </a:bodyPr>
          <a:lstStyle/>
          <a:p>
            <a:pPr>
              <a:spcAft>
                <a:spcPts val="0"/>
              </a:spcAft>
            </a:pPr>
            <a:r>
              <a:rPr lang="en-US" altLang="zh-TW" sz="4000" b="1" dirty="0" smtClean="0">
                <a:solidFill>
                  <a:schemeClr val="accent1">
                    <a:lumMod val="75000"/>
                  </a:schemeClr>
                </a:solidFill>
                <a:latin typeface="Wingdings"/>
                <a:ea typeface="SimSun"/>
                <a:cs typeface="SimSun"/>
              </a:rPr>
              <a:t>ü</a:t>
            </a:r>
            <a:endParaRPr lang="zh-TW" altLang="en-US" sz="4000" b="1" dirty="0">
              <a:solidFill>
                <a:schemeClr val="accent1">
                  <a:lumMod val="75000"/>
                </a:schemeClr>
              </a:solidFill>
            </a:endParaRPr>
          </a:p>
        </p:txBody>
      </p:sp>
    </p:spTree>
    <p:extLst>
      <p:ext uri="{BB962C8B-B14F-4D97-AF65-F5344CB8AC3E}">
        <p14:creationId xmlns:p14="http://schemas.microsoft.com/office/powerpoint/2010/main" val="26744783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線接點 9"/>
          <p:cNvCxnSpPr/>
          <p:nvPr/>
        </p:nvCxnSpPr>
        <p:spPr>
          <a:xfrm>
            <a:off x="341173" y="1551585"/>
            <a:ext cx="0" cy="64671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線接點 11"/>
          <p:cNvCxnSpPr/>
          <p:nvPr/>
        </p:nvCxnSpPr>
        <p:spPr>
          <a:xfrm>
            <a:off x="1460598" y="1386793"/>
            <a:ext cx="7056000"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線接點 13"/>
          <p:cNvCxnSpPr/>
          <p:nvPr/>
        </p:nvCxnSpPr>
        <p:spPr>
          <a:xfrm>
            <a:off x="8509630" y="1384405"/>
            <a:ext cx="201786" cy="15765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7" name="圓角矩形 6"/>
          <p:cNvSpPr/>
          <p:nvPr/>
        </p:nvSpPr>
        <p:spPr>
          <a:xfrm>
            <a:off x="144072" y="1064825"/>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缺失類型</a:t>
            </a:r>
            <a:endParaRPr lang="zh-TW" altLang="en-US" sz="2400" b="1" dirty="0">
              <a:latin typeface="微軟正黑體" panose="020B0604030504040204" pitchFamily="34" charset="-120"/>
              <a:ea typeface="微軟正黑體" panose="020B0604030504040204" pitchFamily="34" charset="-120"/>
            </a:endParaRPr>
          </a:p>
        </p:txBody>
      </p:sp>
      <p:cxnSp>
        <p:nvCxnSpPr>
          <p:cNvPr id="18" name="直線接點 17"/>
          <p:cNvCxnSpPr/>
          <p:nvPr/>
        </p:nvCxnSpPr>
        <p:spPr>
          <a:xfrm>
            <a:off x="8711415" y="1542060"/>
            <a:ext cx="0" cy="20856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文字方塊 20"/>
          <p:cNvSpPr txBox="1"/>
          <p:nvPr/>
        </p:nvSpPr>
        <p:spPr>
          <a:xfrm>
            <a:off x="409670" y="1542059"/>
            <a:ext cx="8301745" cy="646715"/>
          </a:xfrm>
          <a:prstGeom prst="rect">
            <a:avLst/>
          </a:prstGeom>
          <a:noFill/>
        </p:spPr>
        <p:txBody>
          <a:bodyPr wrap="square" rIns="0" rtlCol="0">
            <a:noAutofit/>
          </a:bodyPr>
          <a:lstStyle/>
          <a:p>
            <a:r>
              <a:rPr lang="zh-TW" altLang="en-US" sz="280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稽核單位人員之</a:t>
            </a:r>
            <a:r>
              <a:rPr lang="zh-TW" altLang="en-US" sz="2800" b="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任用、輪調、升遷，未</a:t>
            </a:r>
            <a:r>
              <a:rPr lang="zh-TW" altLang="en-US" sz="280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由總稽核簽報，經董事長核定後辦理</a:t>
            </a:r>
          </a:p>
        </p:txBody>
      </p:sp>
      <p:cxnSp>
        <p:nvCxnSpPr>
          <p:cNvPr id="28" name="直線接點 27"/>
          <p:cNvCxnSpPr/>
          <p:nvPr/>
        </p:nvCxnSpPr>
        <p:spPr>
          <a:xfrm>
            <a:off x="341173" y="2915636"/>
            <a:ext cx="0" cy="64671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線接點 28"/>
          <p:cNvCxnSpPr/>
          <p:nvPr/>
        </p:nvCxnSpPr>
        <p:spPr>
          <a:xfrm flipV="1">
            <a:off x="1460597" y="2748455"/>
            <a:ext cx="7056000"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線接點 29"/>
          <p:cNvCxnSpPr/>
          <p:nvPr/>
        </p:nvCxnSpPr>
        <p:spPr>
          <a:xfrm>
            <a:off x="8509630" y="2748456"/>
            <a:ext cx="201786" cy="15765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圓角矩形 30"/>
          <p:cNvSpPr/>
          <p:nvPr/>
        </p:nvSpPr>
        <p:spPr>
          <a:xfrm>
            <a:off x="144072" y="2428876"/>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缺失情節</a:t>
            </a:r>
            <a:endParaRPr lang="zh-TW" altLang="en-US" sz="2400" b="1" dirty="0">
              <a:latin typeface="微軟正黑體" panose="020B0604030504040204" pitchFamily="34" charset="-120"/>
              <a:ea typeface="微軟正黑體" panose="020B0604030504040204" pitchFamily="34" charset="-120"/>
            </a:endParaRPr>
          </a:p>
        </p:txBody>
      </p:sp>
      <p:cxnSp>
        <p:nvCxnSpPr>
          <p:cNvPr id="32" name="直線接點 31"/>
          <p:cNvCxnSpPr/>
          <p:nvPr/>
        </p:nvCxnSpPr>
        <p:spPr>
          <a:xfrm>
            <a:off x="8711415" y="2906111"/>
            <a:ext cx="0" cy="20856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文字方塊 32"/>
          <p:cNvSpPr txBox="1"/>
          <p:nvPr/>
        </p:nvSpPr>
        <p:spPr>
          <a:xfrm>
            <a:off x="409670" y="2906109"/>
            <a:ext cx="8301745" cy="1237266"/>
          </a:xfrm>
          <a:prstGeom prst="rect">
            <a:avLst/>
          </a:prstGeom>
          <a:noFill/>
        </p:spPr>
        <p:txBody>
          <a:bodyPr wrap="square" rIns="0" rtlCol="0">
            <a:noAutofit/>
          </a:bodyPr>
          <a:lstStyle/>
          <a:p>
            <a:r>
              <a:rPr lang="zh-TW" altLang="en-US" sz="2700" b="1" dirty="0" smtClean="0">
                <a:solidFill>
                  <a:schemeClr val="bg1"/>
                </a:solidFill>
                <a:latin typeface="微軟正黑體" panose="020B0604030504040204" pitchFamily="34" charset="-120"/>
                <a:ea typeface="微軟正黑體" panose="020B0604030504040204" pitchFamily="34" charset="-120"/>
              </a:rPr>
              <a:t>稽核</a:t>
            </a:r>
            <a:r>
              <a:rPr lang="zh-TW" altLang="en-US" sz="2700" b="1" dirty="0">
                <a:solidFill>
                  <a:schemeClr val="bg1"/>
                </a:solidFill>
                <a:latin typeface="微軟正黑體" panose="020B0604030504040204" pitchFamily="34" charset="-120"/>
                <a:ea typeface="微軟正黑體" panose="020B0604030504040204" pitchFamily="34" charset="-120"/>
              </a:rPr>
              <a:t>室之部門考核由總經理核定及總稽核之考核由總經理初</a:t>
            </a:r>
            <a:r>
              <a:rPr lang="zh-TW" altLang="en-US" sz="2700" b="1" dirty="0" smtClean="0">
                <a:solidFill>
                  <a:schemeClr val="bg1"/>
                </a:solidFill>
                <a:latin typeface="微軟正黑體" panose="020B0604030504040204" pitchFamily="34" charset="-120"/>
                <a:ea typeface="微軟正黑體" panose="020B0604030504040204" pitchFamily="34" charset="-120"/>
              </a:rPr>
              <a:t>核</a:t>
            </a:r>
            <a:r>
              <a:rPr lang="zh-TW" altLang="en-US" sz="2700" b="1" dirty="0">
                <a:solidFill>
                  <a:schemeClr val="bg1"/>
                </a:solidFill>
                <a:latin typeface="微軟正黑體" panose="020B0604030504040204" pitchFamily="34" charset="-120"/>
                <a:ea typeface="微軟正黑體" panose="020B0604030504040204" pitchFamily="34" charset="-120"/>
              </a:rPr>
              <a:t>；</a:t>
            </a:r>
            <a:r>
              <a:rPr lang="zh-TW" altLang="en-US" sz="2700" b="1" dirty="0" smtClean="0">
                <a:solidFill>
                  <a:schemeClr val="bg1"/>
                </a:solidFill>
                <a:latin typeface="微軟正黑體" panose="020B0604030504040204" pitchFamily="34" charset="-120"/>
                <a:ea typeface="微軟正黑體" panose="020B0604030504040204" pitchFamily="34" charset="-120"/>
              </a:rPr>
              <a:t>稽核</a:t>
            </a:r>
            <a:r>
              <a:rPr lang="zh-TW" altLang="en-US" sz="2700" b="1" dirty="0">
                <a:solidFill>
                  <a:schemeClr val="bg1"/>
                </a:solidFill>
                <a:latin typeface="微軟正黑體" panose="020B0604030504040204" pitchFamily="34" charset="-120"/>
                <a:ea typeface="微軟正黑體" panose="020B0604030504040204" pitchFamily="34" charset="-120"/>
              </a:rPr>
              <a:t>室人員之考核由風控長評定</a:t>
            </a:r>
            <a:r>
              <a:rPr lang="zh-TW" altLang="en-US" sz="2700" b="1" dirty="0" smtClean="0">
                <a:solidFill>
                  <a:schemeClr val="bg1"/>
                </a:solidFill>
                <a:latin typeface="微軟正黑體" panose="020B0604030504040204" pitchFamily="34" charset="-120"/>
                <a:ea typeface="微軟正黑體" panose="020B0604030504040204" pitchFamily="34" charset="-120"/>
              </a:rPr>
              <a:t>及升遷案由</a:t>
            </a:r>
            <a:r>
              <a:rPr lang="zh-TW" altLang="en-US" sz="2700" b="1" dirty="0">
                <a:solidFill>
                  <a:schemeClr val="bg1"/>
                </a:solidFill>
                <a:latin typeface="微軟正黑體" panose="020B0604030504040204" pitchFamily="34" charset="-120"/>
                <a:ea typeface="微軟正黑體" panose="020B0604030504040204" pitchFamily="34" charset="-120"/>
              </a:rPr>
              <a:t>人力資源部簽呈總經理後呈董事長</a:t>
            </a:r>
            <a:r>
              <a:rPr lang="zh-TW" altLang="en-US" sz="2700" b="1" dirty="0" smtClean="0">
                <a:solidFill>
                  <a:schemeClr val="bg1"/>
                </a:solidFill>
                <a:latin typeface="微軟正黑體" panose="020B0604030504040204" pitchFamily="34" charset="-120"/>
                <a:ea typeface="微軟正黑體" panose="020B0604030504040204" pitchFamily="34" charset="-120"/>
              </a:rPr>
              <a:t>核定。</a:t>
            </a:r>
            <a:endParaRPr lang="zh-TW" altLang="en-US" sz="2700" b="1" dirty="0">
              <a:solidFill>
                <a:schemeClr val="bg1"/>
              </a:solidFill>
              <a:latin typeface="微軟正黑體" panose="020B0604030504040204" pitchFamily="34" charset="-120"/>
              <a:ea typeface="微軟正黑體" panose="020B0604030504040204" pitchFamily="34" charset="-120"/>
            </a:endParaRPr>
          </a:p>
        </p:txBody>
      </p:sp>
      <p:cxnSp>
        <p:nvCxnSpPr>
          <p:cNvPr id="34" name="直線接點 33"/>
          <p:cNvCxnSpPr/>
          <p:nvPr/>
        </p:nvCxnSpPr>
        <p:spPr>
          <a:xfrm>
            <a:off x="341173" y="4728329"/>
            <a:ext cx="0" cy="64671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線接點 34"/>
          <p:cNvCxnSpPr/>
          <p:nvPr/>
        </p:nvCxnSpPr>
        <p:spPr>
          <a:xfrm flipV="1">
            <a:off x="1460597" y="4561148"/>
            <a:ext cx="7056000"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線接點 35"/>
          <p:cNvCxnSpPr/>
          <p:nvPr/>
        </p:nvCxnSpPr>
        <p:spPr>
          <a:xfrm>
            <a:off x="8509630" y="4561149"/>
            <a:ext cx="201786" cy="15765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圓角矩形 36"/>
          <p:cNvSpPr/>
          <p:nvPr/>
        </p:nvSpPr>
        <p:spPr>
          <a:xfrm>
            <a:off x="144072" y="4241569"/>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正確做法</a:t>
            </a:r>
            <a:endParaRPr lang="zh-TW" altLang="en-US" sz="2400" b="1" dirty="0">
              <a:latin typeface="微軟正黑體" panose="020B0604030504040204" pitchFamily="34" charset="-120"/>
              <a:ea typeface="微軟正黑體" panose="020B0604030504040204" pitchFamily="34" charset="-120"/>
            </a:endParaRPr>
          </a:p>
        </p:txBody>
      </p:sp>
      <p:cxnSp>
        <p:nvCxnSpPr>
          <p:cNvPr id="38" name="直線接點 37"/>
          <p:cNvCxnSpPr/>
          <p:nvPr/>
        </p:nvCxnSpPr>
        <p:spPr>
          <a:xfrm>
            <a:off x="8711415" y="4718804"/>
            <a:ext cx="0" cy="20856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9" name="文字方塊 38"/>
          <p:cNvSpPr txBox="1"/>
          <p:nvPr/>
        </p:nvSpPr>
        <p:spPr>
          <a:xfrm>
            <a:off x="409670" y="4718802"/>
            <a:ext cx="8301745" cy="1408716"/>
          </a:xfrm>
          <a:prstGeom prst="rect">
            <a:avLst/>
          </a:prstGeom>
          <a:noFill/>
        </p:spPr>
        <p:txBody>
          <a:bodyPr wrap="square" rIns="0" rtlCol="0">
            <a:noAutofit/>
          </a:bodyPr>
          <a:lstStyle/>
          <a:p>
            <a:pPr algn="just"/>
            <a:r>
              <a:rPr lang="zh-TW" altLang="en-US" sz="2700" b="1" dirty="0">
                <a:solidFill>
                  <a:schemeClr val="bg1"/>
                </a:solidFill>
                <a:latin typeface="微軟正黑體" panose="020B0604030504040204" pitchFamily="34" charset="-120"/>
                <a:ea typeface="微軟正黑體" panose="020B0604030504040204" pitchFamily="34" charset="-120"/>
              </a:rPr>
              <a:t>稽核單位隸屬董事會，目的為</a:t>
            </a:r>
            <a:r>
              <a:rPr lang="zh-TW" altLang="en-US" sz="2700" b="1" dirty="0" smtClean="0">
                <a:solidFill>
                  <a:schemeClr val="bg1"/>
                </a:solidFill>
                <a:latin typeface="微軟正黑體" panose="020B0604030504040204" pitchFamily="34" charset="-120"/>
                <a:ea typeface="微軟正黑體" panose="020B0604030504040204" pitchFamily="34" charset="-120"/>
              </a:rPr>
              <a:t>授予獨立</a:t>
            </a:r>
            <a:r>
              <a:rPr lang="zh-TW" altLang="en-US" sz="2700" b="1" dirty="0">
                <a:solidFill>
                  <a:schemeClr val="bg1"/>
                </a:solidFill>
                <a:latin typeface="微軟正黑體" panose="020B0604030504040204" pitchFamily="34" charset="-120"/>
                <a:ea typeface="微軟正黑體" panose="020B0604030504040204" pitchFamily="34" charset="-120"/>
              </a:rPr>
              <a:t>之地位，於行使權力與執行工作時，不受牽制及</a:t>
            </a:r>
            <a:r>
              <a:rPr lang="zh-TW" altLang="en-US" sz="2700" b="1" dirty="0" smtClean="0">
                <a:solidFill>
                  <a:schemeClr val="bg1"/>
                </a:solidFill>
                <a:latin typeface="微軟正黑體" panose="020B0604030504040204" pitchFamily="34" charset="-120"/>
                <a:ea typeface="微軟正黑體" panose="020B0604030504040204" pitchFamily="34" charset="-120"/>
              </a:rPr>
              <a:t>干擾，內部</a:t>
            </a:r>
            <a:r>
              <a:rPr lang="zh-TW" altLang="en-US" sz="2700" b="1" dirty="0">
                <a:solidFill>
                  <a:schemeClr val="bg1"/>
                </a:solidFill>
                <a:latin typeface="微軟正黑體" panose="020B0604030504040204" pitchFamily="34" charset="-120"/>
                <a:ea typeface="微軟正黑體" panose="020B0604030504040204" pitchFamily="34" charset="-120"/>
              </a:rPr>
              <a:t>稽核</a:t>
            </a:r>
            <a:r>
              <a:rPr lang="zh-TW" altLang="en-US" sz="2700" b="1" dirty="0" smtClean="0">
                <a:solidFill>
                  <a:schemeClr val="bg1"/>
                </a:solidFill>
                <a:latin typeface="微軟正黑體" panose="020B0604030504040204" pitchFamily="34" charset="-120"/>
                <a:ea typeface="微軟正黑體" panose="020B0604030504040204" pitchFamily="34" charset="-120"/>
              </a:rPr>
              <a:t>人員</a:t>
            </a:r>
            <a:r>
              <a:rPr lang="zh-TW" altLang="en-US" sz="2700" b="1" dirty="0">
                <a:solidFill>
                  <a:schemeClr val="bg1"/>
                </a:solidFill>
                <a:latin typeface="微軟正黑體" panose="020B0604030504040204" pitchFamily="34" charset="-120"/>
                <a:ea typeface="微軟正黑體" panose="020B0604030504040204" pitchFamily="34" charset="-120"/>
              </a:rPr>
              <a:t>之任用、免職、升遷、獎懲、輪調及考核等應由總稽核簽報，經董事長核定後辦理，以</a:t>
            </a:r>
            <a:r>
              <a:rPr lang="zh-TW" altLang="en-US" sz="2700" b="1" dirty="0" smtClean="0">
                <a:solidFill>
                  <a:schemeClr val="bg1"/>
                </a:solidFill>
                <a:latin typeface="微軟正黑體" panose="020B0604030504040204" pitchFamily="34" charset="-120"/>
                <a:ea typeface="微軟正黑體" panose="020B0604030504040204" pitchFamily="34" charset="-120"/>
              </a:rPr>
              <a:t>維</a:t>
            </a:r>
            <a:r>
              <a:rPr lang="zh-TW" altLang="en-US" sz="2700" b="1" dirty="0">
                <a:solidFill>
                  <a:schemeClr val="bg1"/>
                </a:solidFill>
                <a:latin typeface="微軟正黑體" panose="020B0604030504040204" pitchFamily="34" charset="-120"/>
                <a:ea typeface="微軟正黑體" panose="020B0604030504040204" pitchFamily="34" charset="-120"/>
              </a:rPr>
              <a:t>稽核單位</a:t>
            </a:r>
            <a:r>
              <a:rPr lang="zh-TW" altLang="en-US" sz="2700" b="1" dirty="0" smtClean="0">
                <a:solidFill>
                  <a:schemeClr val="bg1"/>
                </a:solidFill>
                <a:latin typeface="微軟正黑體" panose="020B0604030504040204" pitchFamily="34" charset="-120"/>
                <a:ea typeface="微軟正黑體" panose="020B0604030504040204" pitchFamily="34" charset="-120"/>
              </a:rPr>
              <a:t>運作</a:t>
            </a:r>
            <a:r>
              <a:rPr lang="zh-TW" altLang="en-US" sz="2700" b="1" dirty="0">
                <a:solidFill>
                  <a:schemeClr val="bg1"/>
                </a:solidFill>
                <a:latin typeface="微軟正黑體" panose="020B0604030504040204" pitchFamily="34" charset="-120"/>
                <a:ea typeface="微軟正黑體" panose="020B0604030504040204" pitchFamily="34" charset="-120"/>
              </a:rPr>
              <a:t>之</a:t>
            </a:r>
            <a:r>
              <a:rPr lang="zh-TW" altLang="en-US" sz="2700" b="1" dirty="0" smtClean="0">
                <a:solidFill>
                  <a:schemeClr val="bg1"/>
                </a:solidFill>
                <a:latin typeface="微軟正黑體" panose="020B0604030504040204" pitchFamily="34" charset="-120"/>
                <a:ea typeface="微軟正黑體" panose="020B0604030504040204" pitchFamily="34" charset="-120"/>
              </a:rPr>
              <a:t>獨立性。</a:t>
            </a:r>
            <a:endParaRPr lang="zh-TW" altLang="en-US" sz="2700" b="1" dirty="0">
              <a:solidFill>
                <a:schemeClr val="bg1"/>
              </a:solidFill>
              <a:latin typeface="微軟正黑體" panose="020B0604030504040204" pitchFamily="34" charset="-120"/>
              <a:ea typeface="微軟正黑體" panose="020B0604030504040204" pitchFamily="34" charset="-120"/>
            </a:endParaRPr>
          </a:p>
        </p:txBody>
      </p:sp>
      <p:sp>
        <p:nvSpPr>
          <p:cNvPr id="23" name="Rectangle 2"/>
          <p:cNvSpPr txBox="1">
            <a:spLocks noChangeArrowheads="1"/>
          </p:cNvSpPr>
          <p:nvPr/>
        </p:nvSpPr>
        <p:spPr bwMode="auto">
          <a:xfrm>
            <a:off x="1460597" y="254000"/>
            <a:ext cx="7532565" cy="838200"/>
          </a:xfrm>
          <a:prstGeom prst="rect">
            <a:avLst/>
          </a:prstGeo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lvl1pPr defTabSz="914400">
              <a:lnSpc>
                <a:spcPct val="90000"/>
              </a:lnSpc>
              <a:spcBef>
                <a:spcPct val="0"/>
              </a:spcBef>
              <a:buNone/>
              <a:defRPr sz="3600" b="1">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cs typeface="+mj-cs"/>
              </a:defRPr>
            </a:lvl1pPr>
          </a:lstStyle>
          <a:p>
            <a:r>
              <a:rPr lang="zh-TW" altLang="en-US" dirty="0"/>
              <a:t>內部稽核</a:t>
            </a:r>
            <a:r>
              <a:rPr lang="zh-TW" altLang="en-US" dirty="0" smtClean="0"/>
              <a:t>主要</a:t>
            </a:r>
            <a:r>
              <a:rPr lang="zh-TW" altLang="en-US" dirty="0"/>
              <a:t>缺失</a:t>
            </a:r>
            <a:r>
              <a:rPr lang="en-US" altLang="zh-TW" dirty="0" smtClean="0"/>
              <a:t>(</a:t>
            </a:r>
            <a:r>
              <a:rPr lang="zh-TW" altLang="en-US" dirty="0" smtClean="0"/>
              <a:t>四</a:t>
            </a:r>
            <a:r>
              <a:rPr lang="en-US" altLang="zh-TW" dirty="0" smtClean="0"/>
              <a:t>)</a:t>
            </a:r>
            <a:endParaRPr lang="zh-TW" altLang="en-US" dirty="0"/>
          </a:p>
        </p:txBody>
      </p:sp>
      <p:sp>
        <p:nvSpPr>
          <p:cNvPr id="26" name="剪去單一角落矩形 25"/>
          <p:cNvSpPr/>
          <p:nvPr/>
        </p:nvSpPr>
        <p:spPr>
          <a:xfrm>
            <a:off x="1523999" y="4241569"/>
            <a:ext cx="6992597" cy="398408"/>
          </a:xfrm>
          <a:prstGeom prst="snip1Rect">
            <a:avLst>
              <a:gd name="adj" fmla="val 23998"/>
            </a:avLst>
          </a:prstGeom>
          <a:noFill/>
          <a:ln w="28575">
            <a:noFill/>
            <a:prstDash val="dash"/>
          </a:ln>
        </p:spPr>
        <p:style>
          <a:lnRef idx="2">
            <a:schemeClr val="accent1">
              <a:shade val="50000"/>
            </a:schemeClr>
          </a:lnRef>
          <a:fillRef idx="1">
            <a:schemeClr val="accent1"/>
          </a:fillRef>
          <a:effectRef idx="0">
            <a:schemeClr val="accent1"/>
          </a:effectRef>
          <a:fontRef idx="minor">
            <a:schemeClr val="lt1"/>
          </a:fontRef>
        </p:style>
        <p:txBody>
          <a:bodyPr tIns="0" bIns="0" rtlCol="0" anchor="t" anchorCtr="0"/>
          <a:lstStyle/>
          <a:p>
            <a:pPr algn="just"/>
            <a:r>
              <a:rPr lang="zh-TW" altLang="en-US" sz="2200" b="1" i="1" dirty="0" smtClean="0">
                <a:solidFill>
                  <a:srgbClr val="003366"/>
                </a:solidFill>
                <a:latin typeface="微軟正黑體" panose="020B0604030504040204" pitchFamily="34" charset="-120"/>
                <a:ea typeface="微軟正黑體" panose="020B0604030504040204" pitchFamily="34" charset="-120"/>
              </a:rPr>
              <a:t>「</a:t>
            </a:r>
            <a:r>
              <a:rPr lang="zh-TW" altLang="en-US" sz="2200" b="1" i="1" dirty="0">
                <a:solidFill>
                  <a:srgbClr val="003366"/>
                </a:solidFill>
                <a:latin typeface="微軟正黑體" panose="020B0604030504040204" pitchFamily="34" charset="-120"/>
                <a:ea typeface="微軟正黑體" panose="020B0604030504040204" pitchFamily="34" charset="-120"/>
              </a:rPr>
              <a:t>保險業內部控制及稽核制度實施辦法」第</a:t>
            </a:r>
            <a:r>
              <a:rPr lang="en-US" altLang="zh-TW" sz="2200" b="1" i="1" dirty="0" smtClean="0">
                <a:solidFill>
                  <a:srgbClr val="003366"/>
                </a:solidFill>
                <a:latin typeface="微軟正黑體" panose="020B0604030504040204" pitchFamily="34" charset="-120"/>
                <a:ea typeface="微軟正黑體" panose="020B0604030504040204" pitchFamily="34" charset="-120"/>
              </a:rPr>
              <a:t>13</a:t>
            </a:r>
            <a:r>
              <a:rPr lang="zh-TW" altLang="en-US" sz="2200" b="1" i="1" dirty="0" smtClean="0">
                <a:solidFill>
                  <a:srgbClr val="003366"/>
                </a:solidFill>
                <a:latin typeface="微軟正黑體" panose="020B0604030504040204" pitchFamily="34" charset="-120"/>
                <a:ea typeface="微軟正黑體" panose="020B0604030504040204" pitchFamily="34" charset="-120"/>
              </a:rPr>
              <a:t>條第</a:t>
            </a:r>
            <a:r>
              <a:rPr lang="en-US" altLang="zh-TW" sz="2200" b="1" i="1" dirty="0">
                <a:solidFill>
                  <a:srgbClr val="003366"/>
                </a:solidFill>
                <a:latin typeface="微軟正黑體" panose="020B0604030504040204" pitchFamily="34" charset="-120"/>
                <a:ea typeface="微軟正黑體" panose="020B0604030504040204" pitchFamily="34" charset="-120"/>
              </a:rPr>
              <a:t>2</a:t>
            </a:r>
            <a:r>
              <a:rPr lang="zh-TW" altLang="en-US" sz="2200" b="1" i="1" dirty="0" smtClean="0">
                <a:solidFill>
                  <a:srgbClr val="003366"/>
                </a:solidFill>
                <a:latin typeface="微軟正黑體" panose="020B0604030504040204" pitchFamily="34" charset="-120"/>
                <a:ea typeface="微軟正黑體" panose="020B0604030504040204" pitchFamily="34" charset="-120"/>
              </a:rPr>
              <a:t>項</a:t>
            </a:r>
            <a:endParaRPr lang="zh-TW" altLang="en-US" sz="2200" b="1" i="1" dirty="0">
              <a:solidFill>
                <a:srgbClr val="003366"/>
              </a:solidFill>
              <a:latin typeface="微軟正黑體" panose="020B0604030504040204" pitchFamily="34" charset="-120"/>
              <a:ea typeface="微軟正黑體" panose="020B0604030504040204" pitchFamily="34" charset="-120"/>
            </a:endParaRPr>
          </a:p>
        </p:txBody>
      </p:sp>
      <p:sp>
        <p:nvSpPr>
          <p:cNvPr id="27" name="文字方塊 26"/>
          <p:cNvSpPr txBox="1"/>
          <p:nvPr/>
        </p:nvSpPr>
        <p:spPr>
          <a:xfrm>
            <a:off x="3177" y="4666921"/>
            <a:ext cx="611672" cy="707886"/>
          </a:xfrm>
          <a:prstGeom prst="rect">
            <a:avLst/>
          </a:prstGeom>
          <a:noFill/>
        </p:spPr>
        <p:txBody>
          <a:bodyPr wrap="square" rtlCol="0">
            <a:spAutoFit/>
          </a:bodyPr>
          <a:lstStyle/>
          <a:p>
            <a:pPr>
              <a:spcAft>
                <a:spcPts val="0"/>
              </a:spcAft>
            </a:pPr>
            <a:r>
              <a:rPr lang="en-US" altLang="zh-TW" sz="4000" b="1" dirty="0" smtClean="0">
                <a:solidFill>
                  <a:schemeClr val="accent1">
                    <a:lumMod val="75000"/>
                  </a:schemeClr>
                </a:solidFill>
                <a:latin typeface="Wingdings"/>
                <a:ea typeface="SimSun"/>
                <a:cs typeface="SimSun"/>
              </a:rPr>
              <a:t>ü</a:t>
            </a:r>
            <a:endParaRPr lang="zh-TW" altLang="en-US" sz="4000" b="1" dirty="0">
              <a:solidFill>
                <a:schemeClr val="accent1">
                  <a:lumMod val="75000"/>
                </a:schemeClr>
              </a:solidFill>
            </a:endParaRPr>
          </a:p>
        </p:txBody>
      </p:sp>
    </p:spTree>
    <p:extLst>
      <p:ext uri="{BB962C8B-B14F-4D97-AF65-F5344CB8AC3E}">
        <p14:creationId xmlns:p14="http://schemas.microsoft.com/office/powerpoint/2010/main" val="38543475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線接點 9"/>
          <p:cNvCxnSpPr/>
          <p:nvPr/>
        </p:nvCxnSpPr>
        <p:spPr>
          <a:xfrm>
            <a:off x="341173" y="1532535"/>
            <a:ext cx="0" cy="64671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線接點 11"/>
          <p:cNvCxnSpPr/>
          <p:nvPr/>
        </p:nvCxnSpPr>
        <p:spPr>
          <a:xfrm>
            <a:off x="1460598" y="1367743"/>
            <a:ext cx="7056000"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線接點 13"/>
          <p:cNvCxnSpPr/>
          <p:nvPr/>
        </p:nvCxnSpPr>
        <p:spPr>
          <a:xfrm>
            <a:off x="8509630" y="1365355"/>
            <a:ext cx="201786" cy="15765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7" name="圓角矩形 6"/>
          <p:cNvSpPr/>
          <p:nvPr/>
        </p:nvSpPr>
        <p:spPr>
          <a:xfrm>
            <a:off x="144072" y="1045775"/>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缺失類型</a:t>
            </a:r>
            <a:endParaRPr lang="zh-TW" altLang="en-US" sz="2400" b="1" dirty="0">
              <a:latin typeface="微軟正黑體" panose="020B0604030504040204" pitchFamily="34" charset="-120"/>
              <a:ea typeface="微軟正黑體" panose="020B0604030504040204" pitchFamily="34" charset="-120"/>
            </a:endParaRPr>
          </a:p>
        </p:txBody>
      </p:sp>
      <p:cxnSp>
        <p:nvCxnSpPr>
          <p:cNvPr id="18" name="直線接點 17"/>
          <p:cNvCxnSpPr/>
          <p:nvPr/>
        </p:nvCxnSpPr>
        <p:spPr>
          <a:xfrm>
            <a:off x="8711415" y="1523010"/>
            <a:ext cx="0" cy="20856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文字方塊 20"/>
          <p:cNvSpPr txBox="1"/>
          <p:nvPr/>
        </p:nvSpPr>
        <p:spPr>
          <a:xfrm>
            <a:off x="409670" y="1523009"/>
            <a:ext cx="8583492" cy="886817"/>
          </a:xfrm>
          <a:prstGeom prst="rect">
            <a:avLst/>
          </a:prstGeom>
          <a:noFill/>
        </p:spPr>
        <p:txBody>
          <a:bodyPr wrap="square" rIns="0" rtlCol="0">
            <a:noAutofit/>
          </a:bodyPr>
          <a:lstStyle/>
          <a:p>
            <a:r>
              <a:rPr lang="zh-TW" altLang="en-US" sz="265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辦理年度績效考核尚未依規</a:t>
            </a:r>
            <a:r>
              <a:rPr lang="zh-TW" altLang="en-US" sz="2650" b="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將內外部查核發現</a:t>
            </a:r>
            <a:r>
              <a:rPr lang="zh-TW" altLang="en-US" sz="265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缺失，列入獎懲或績效考評之重要項目；對</a:t>
            </a:r>
            <a:r>
              <a:rPr lang="zh-TW" altLang="en-US" sz="2650" b="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主管機關等</a:t>
            </a:r>
            <a:r>
              <a:rPr lang="zh-TW" altLang="en-US" sz="265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所提列之檢查意見或查核缺失事項之追蹤覆查提報董事會作業</a:t>
            </a:r>
            <a:r>
              <a:rPr lang="zh-TW" altLang="en-US" sz="2650" b="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，僅列舉</a:t>
            </a:r>
            <a:r>
              <a:rPr lang="zh-TW" altLang="en-US" sz="265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部分缺失，未完整將持續覆查之缺失向董事會</a:t>
            </a:r>
            <a:r>
              <a:rPr lang="zh-TW" altLang="en-US" sz="2650" b="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報告</a:t>
            </a:r>
            <a:endParaRPr lang="zh-TW" altLang="en-US" sz="265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cxnSp>
        <p:nvCxnSpPr>
          <p:cNvPr id="34" name="直線接點 33"/>
          <p:cNvCxnSpPr/>
          <p:nvPr/>
        </p:nvCxnSpPr>
        <p:spPr>
          <a:xfrm>
            <a:off x="341173" y="3852029"/>
            <a:ext cx="0" cy="64671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線接點 34"/>
          <p:cNvCxnSpPr/>
          <p:nvPr/>
        </p:nvCxnSpPr>
        <p:spPr>
          <a:xfrm flipV="1">
            <a:off x="1460597" y="3684848"/>
            <a:ext cx="7056000"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線接點 35"/>
          <p:cNvCxnSpPr/>
          <p:nvPr/>
        </p:nvCxnSpPr>
        <p:spPr>
          <a:xfrm>
            <a:off x="8509630" y="3684849"/>
            <a:ext cx="201786" cy="15765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圓角矩形 36"/>
          <p:cNvSpPr/>
          <p:nvPr/>
        </p:nvSpPr>
        <p:spPr>
          <a:xfrm>
            <a:off x="144072" y="3365269"/>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正確做法</a:t>
            </a:r>
            <a:endParaRPr lang="zh-TW" altLang="en-US" sz="2400" b="1" dirty="0">
              <a:latin typeface="微軟正黑體" panose="020B0604030504040204" pitchFamily="34" charset="-120"/>
              <a:ea typeface="微軟正黑體" panose="020B0604030504040204" pitchFamily="34" charset="-120"/>
            </a:endParaRPr>
          </a:p>
        </p:txBody>
      </p:sp>
      <p:cxnSp>
        <p:nvCxnSpPr>
          <p:cNvPr id="38" name="直線接點 37"/>
          <p:cNvCxnSpPr/>
          <p:nvPr/>
        </p:nvCxnSpPr>
        <p:spPr>
          <a:xfrm>
            <a:off x="8711415" y="3842504"/>
            <a:ext cx="0" cy="20856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9" name="文字方塊 38"/>
          <p:cNvSpPr txBox="1"/>
          <p:nvPr/>
        </p:nvSpPr>
        <p:spPr>
          <a:xfrm>
            <a:off x="409670" y="3842502"/>
            <a:ext cx="8583492" cy="1408716"/>
          </a:xfrm>
          <a:prstGeom prst="rect">
            <a:avLst/>
          </a:prstGeom>
          <a:noFill/>
        </p:spPr>
        <p:txBody>
          <a:bodyPr wrap="square" rIns="0" rtlCol="0">
            <a:noAutofit/>
          </a:bodyPr>
          <a:lstStyle/>
          <a:p>
            <a:r>
              <a:rPr lang="zh-TW" altLang="en-US" sz="2650" b="1" dirty="0">
                <a:solidFill>
                  <a:schemeClr val="bg1"/>
                </a:solidFill>
                <a:latin typeface="微軟正黑體" panose="020B0604030504040204" pitchFamily="34" charset="-120"/>
                <a:ea typeface="微軟正黑體" panose="020B0604030504040204" pitchFamily="34" charset="-120"/>
              </a:rPr>
              <a:t>內部稽核單位對主管機關、會計師、內部稽核</a:t>
            </a:r>
            <a:r>
              <a:rPr lang="zh-TW" altLang="en-US" sz="2650" b="1" dirty="0" smtClean="0">
                <a:solidFill>
                  <a:schemeClr val="bg1"/>
                </a:solidFill>
                <a:latin typeface="微軟正黑體" panose="020B0604030504040204" pitchFamily="34" charset="-120"/>
                <a:ea typeface="微軟正黑體" panose="020B0604030504040204" pitchFamily="34" charset="-120"/>
              </a:rPr>
              <a:t>單位與</a:t>
            </a:r>
            <a:r>
              <a:rPr lang="zh-TW" altLang="en-US" sz="2650" b="1" dirty="0">
                <a:solidFill>
                  <a:schemeClr val="bg1"/>
                </a:solidFill>
                <a:latin typeface="微軟正黑體" panose="020B0604030504040204" pitchFamily="34" charset="-120"/>
                <a:ea typeface="微軟正黑體" panose="020B0604030504040204" pitchFamily="34" charset="-120"/>
              </a:rPr>
              <a:t>自行查核所提列之檢查意見或查核缺失事項及內部控制</a:t>
            </a:r>
            <a:r>
              <a:rPr lang="zh-TW" altLang="en-US" sz="2650" b="1" dirty="0" smtClean="0">
                <a:solidFill>
                  <a:schemeClr val="bg1"/>
                </a:solidFill>
                <a:latin typeface="微軟正黑體" panose="020B0604030504040204" pitchFamily="34" charset="-120"/>
                <a:ea typeface="微軟正黑體" panose="020B0604030504040204" pitchFamily="34" charset="-120"/>
              </a:rPr>
              <a:t>制度聲明</a:t>
            </a:r>
            <a:r>
              <a:rPr lang="zh-TW" altLang="en-US" sz="2650" b="1" dirty="0">
                <a:solidFill>
                  <a:schemeClr val="bg1"/>
                </a:solidFill>
                <a:latin typeface="微軟正黑體" panose="020B0604030504040204" pitchFamily="34" charset="-120"/>
                <a:ea typeface="微軟正黑體" panose="020B0604030504040204" pitchFamily="34" charset="-120"/>
              </a:rPr>
              <a:t>書所列應加強改善事項，應持續追蹤覆查，並將其追蹤考核改善</a:t>
            </a:r>
            <a:r>
              <a:rPr lang="zh-TW" altLang="en-US" sz="2650" b="1" dirty="0" smtClean="0">
                <a:solidFill>
                  <a:schemeClr val="bg1"/>
                </a:solidFill>
                <a:latin typeface="微軟正黑體" panose="020B0604030504040204" pitchFamily="34" charset="-120"/>
                <a:ea typeface="微軟正黑體" panose="020B0604030504040204" pitchFamily="34" charset="-120"/>
              </a:rPr>
              <a:t>辦理情形</a:t>
            </a:r>
            <a:r>
              <a:rPr lang="zh-TW" altLang="en-US" sz="2650" b="1" dirty="0">
                <a:solidFill>
                  <a:schemeClr val="bg1"/>
                </a:solidFill>
                <a:latin typeface="微軟正黑體" panose="020B0604030504040204" pitchFamily="34" charset="-120"/>
                <a:ea typeface="微軟正黑體" panose="020B0604030504040204" pitchFamily="34" charset="-120"/>
              </a:rPr>
              <a:t>，以書面提報</a:t>
            </a:r>
            <a:r>
              <a:rPr lang="zh-TW" altLang="en-US" sz="2650" b="1" dirty="0" smtClean="0">
                <a:solidFill>
                  <a:schemeClr val="bg1"/>
                </a:solidFill>
                <a:latin typeface="微軟正黑體" panose="020B0604030504040204" pitchFamily="34" charset="-120"/>
                <a:ea typeface="微軟正黑體" panose="020B0604030504040204" pitchFamily="34" charset="-120"/>
              </a:rPr>
              <a:t>董事會</a:t>
            </a:r>
            <a:r>
              <a:rPr lang="zh-TW" altLang="en-US" sz="2650" b="1" dirty="0">
                <a:solidFill>
                  <a:schemeClr val="bg1"/>
                </a:solidFill>
                <a:latin typeface="微軟正黑體" panose="020B0604030504040204" pitchFamily="34" charset="-120"/>
                <a:ea typeface="微軟正黑體" panose="020B0604030504040204" pitchFamily="34" charset="-120"/>
              </a:rPr>
              <a:t>及交付各監察人或審計委員會查閱，並</a:t>
            </a:r>
            <a:r>
              <a:rPr lang="zh-TW" altLang="en-US" sz="2650" b="1" dirty="0" smtClean="0">
                <a:solidFill>
                  <a:schemeClr val="bg1"/>
                </a:solidFill>
                <a:latin typeface="微軟正黑體" panose="020B0604030504040204" pitchFamily="34" charset="-120"/>
                <a:ea typeface="微軟正黑體" panose="020B0604030504040204" pitchFamily="34" charset="-120"/>
              </a:rPr>
              <a:t>應列為</a:t>
            </a:r>
            <a:r>
              <a:rPr lang="zh-TW" altLang="en-US" sz="2650" b="1" dirty="0">
                <a:solidFill>
                  <a:schemeClr val="bg1"/>
                </a:solidFill>
                <a:latin typeface="微軟正黑體" panose="020B0604030504040204" pitchFamily="34" charset="-120"/>
                <a:ea typeface="微軟正黑體" panose="020B0604030504040204" pitchFamily="34" charset="-120"/>
              </a:rPr>
              <a:t>對各單位獎懲及績效考核之重要</a:t>
            </a:r>
            <a:r>
              <a:rPr lang="zh-TW" altLang="en-US" sz="2650" b="1" dirty="0" smtClean="0">
                <a:solidFill>
                  <a:schemeClr val="bg1"/>
                </a:solidFill>
                <a:latin typeface="微軟正黑體" panose="020B0604030504040204" pitchFamily="34" charset="-120"/>
                <a:ea typeface="微軟正黑體" panose="020B0604030504040204" pitchFamily="34" charset="-120"/>
              </a:rPr>
              <a:t>項目，以</a:t>
            </a:r>
            <a:r>
              <a:rPr lang="zh-TW" altLang="en-US" sz="2650" b="1" dirty="0">
                <a:solidFill>
                  <a:schemeClr val="bg1"/>
                </a:solidFill>
                <a:latin typeface="微軟正黑體" panose="020B0604030504040204" pitchFamily="34" charset="-120"/>
                <a:ea typeface="微軟正黑體" panose="020B0604030504040204" pitchFamily="34" charset="-120"/>
              </a:rPr>
              <a:t>達稽核之目的，督促公司各單位改善內部控制制度</a:t>
            </a:r>
            <a:r>
              <a:rPr lang="zh-TW" altLang="en-US" sz="2650" b="1" dirty="0" smtClean="0">
                <a:solidFill>
                  <a:schemeClr val="bg1"/>
                </a:solidFill>
                <a:latin typeface="微軟正黑體" panose="020B0604030504040204" pitchFamily="34" charset="-120"/>
                <a:ea typeface="微軟正黑體" panose="020B0604030504040204" pitchFamily="34" charset="-120"/>
              </a:rPr>
              <a:t>缺失。</a:t>
            </a:r>
            <a:endParaRPr lang="zh-TW" altLang="en-US" sz="2650" b="1" dirty="0">
              <a:solidFill>
                <a:schemeClr val="bg1"/>
              </a:solidFill>
              <a:latin typeface="微軟正黑體" panose="020B0604030504040204" pitchFamily="34" charset="-120"/>
              <a:ea typeface="微軟正黑體" panose="020B0604030504040204" pitchFamily="34" charset="-120"/>
            </a:endParaRPr>
          </a:p>
        </p:txBody>
      </p:sp>
      <p:sp>
        <p:nvSpPr>
          <p:cNvPr id="23" name="Rectangle 2"/>
          <p:cNvSpPr txBox="1">
            <a:spLocks noChangeArrowheads="1"/>
          </p:cNvSpPr>
          <p:nvPr/>
        </p:nvSpPr>
        <p:spPr bwMode="auto">
          <a:xfrm>
            <a:off x="1460597" y="254000"/>
            <a:ext cx="7532565" cy="838200"/>
          </a:xfrm>
          <a:prstGeom prst="rect">
            <a:avLst/>
          </a:prstGeo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lvl1pPr defTabSz="914400">
              <a:lnSpc>
                <a:spcPct val="90000"/>
              </a:lnSpc>
              <a:spcBef>
                <a:spcPct val="0"/>
              </a:spcBef>
              <a:buNone/>
              <a:defRPr sz="3600" b="1">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cs typeface="+mj-cs"/>
              </a:defRPr>
            </a:lvl1pPr>
          </a:lstStyle>
          <a:p>
            <a:r>
              <a:rPr lang="zh-TW" altLang="en-US" dirty="0"/>
              <a:t>內部稽核</a:t>
            </a:r>
            <a:r>
              <a:rPr lang="zh-TW" altLang="en-US" dirty="0" smtClean="0"/>
              <a:t>主要</a:t>
            </a:r>
            <a:r>
              <a:rPr lang="zh-TW" altLang="en-US" dirty="0"/>
              <a:t>缺失</a:t>
            </a:r>
            <a:r>
              <a:rPr lang="en-US" altLang="zh-TW" dirty="0" smtClean="0"/>
              <a:t>(</a:t>
            </a:r>
            <a:r>
              <a:rPr lang="zh-TW" altLang="en-US" dirty="0" smtClean="0"/>
              <a:t>五</a:t>
            </a:r>
            <a:r>
              <a:rPr lang="en-US" altLang="zh-TW" dirty="0" smtClean="0"/>
              <a:t>)</a:t>
            </a:r>
            <a:endParaRPr lang="zh-TW" altLang="en-US" dirty="0"/>
          </a:p>
        </p:txBody>
      </p:sp>
      <p:sp>
        <p:nvSpPr>
          <p:cNvPr id="25" name="剪去單一角落矩形 24"/>
          <p:cNvSpPr/>
          <p:nvPr/>
        </p:nvSpPr>
        <p:spPr>
          <a:xfrm>
            <a:off x="1523999" y="3326121"/>
            <a:ext cx="7469163" cy="358727"/>
          </a:xfrm>
          <a:prstGeom prst="snip1Rect">
            <a:avLst>
              <a:gd name="adj" fmla="val 23998"/>
            </a:avLst>
          </a:prstGeom>
          <a:noFill/>
          <a:ln w="28575">
            <a:noFill/>
            <a:prstDash val="dash"/>
          </a:ln>
        </p:spPr>
        <p:style>
          <a:lnRef idx="2">
            <a:schemeClr val="accent1">
              <a:shade val="50000"/>
            </a:schemeClr>
          </a:lnRef>
          <a:fillRef idx="1">
            <a:schemeClr val="accent1"/>
          </a:fillRef>
          <a:effectRef idx="0">
            <a:schemeClr val="accent1"/>
          </a:effectRef>
          <a:fontRef idx="minor">
            <a:schemeClr val="lt1"/>
          </a:fontRef>
        </p:style>
        <p:txBody>
          <a:bodyPr tIns="0" bIns="0" rtlCol="0" anchor="t" anchorCtr="0"/>
          <a:lstStyle/>
          <a:p>
            <a:pPr algn="just"/>
            <a:r>
              <a:rPr lang="zh-TW" altLang="en-US" sz="2400" b="1" i="1" dirty="0" smtClean="0">
                <a:solidFill>
                  <a:srgbClr val="003366"/>
                </a:solidFill>
                <a:latin typeface="微軟正黑體" panose="020B0604030504040204" pitchFamily="34" charset="-120"/>
                <a:ea typeface="微軟正黑體" panose="020B0604030504040204" pitchFamily="34" charset="-120"/>
              </a:rPr>
              <a:t>「</a:t>
            </a:r>
            <a:r>
              <a:rPr lang="zh-TW" altLang="en-US" sz="2400" b="1" i="1" dirty="0">
                <a:solidFill>
                  <a:srgbClr val="003366"/>
                </a:solidFill>
                <a:latin typeface="微軟正黑體" panose="020B0604030504040204" pitchFamily="34" charset="-120"/>
                <a:ea typeface="微軟正黑體" panose="020B0604030504040204" pitchFamily="34" charset="-120"/>
              </a:rPr>
              <a:t>保險業內部控制及稽核制度實施辦法」</a:t>
            </a:r>
            <a:r>
              <a:rPr lang="zh-TW" altLang="en-US" sz="2400" b="1" i="1" dirty="0" smtClean="0">
                <a:solidFill>
                  <a:srgbClr val="003366"/>
                </a:solidFill>
                <a:latin typeface="微軟正黑體" panose="020B0604030504040204" pitchFamily="34" charset="-120"/>
                <a:ea typeface="微軟正黑體" panose="020B0604030504040204" pitchFamily="34" charset="-120"/>
              </a:rPr>
              <a:t>第</a:t>
            </a:r>
            <a:r>
              <a:rPr lang="en-US" altLang="zh-TW" sz="2400" b="1" i="1" dirty="0" smtClean="0">
                <a:solidFill>
                  <a:srgbClr val="003366"/>
                </a:solidFill>
                <a:latin typeface="微軟正黑體" panose="020B0604030504040204" pitchFamily="34" charset="-120"/>
                <a:ea typeface="微軟正黑體" panose="020B0604030504040204" pitchFamily="34" charset="-120"/>
              </a:rPr>
              <a:t>20</a:t>
            </a:r>
            <a:r>
              <a:rPr lang="zh-TW" altLang="en-US" sz="2400" b="1" i="1" dirty="0" smtClean="0">
                <a:solidFill>
                  <a:srgbClr val="003366"/>
                </a:solidFill>
                <a:latin typeface="微軟正黑體" panose="020B0604030504040204" pitchFamily="34" charset="-120"/>
                <a:ea typeface="微軟正黑體" panose="020B0604030504040204" pitchFamily="34" charset="-120"/>
              </a:rPr>
              <a:t>條</a:t>
            </a:r>
            <a:endParaRPr lang="zh-TW" altLang="en-US" sz="2400" b="1" i="1" dirty="0">
              <a:solidFill>
                <a:srgbClr val="003366"/>
              </a:solidFill>
              <a:latin typeface="微軟正黑體" panose="020B0604030504040204" pitchFamily="34" charset="-120"/>
              <a:ea typeface="微軟正黑體" panose="020B0604030504040204" pitchFamily="34" charset="-120"/>
            </a:endParaRPr>
          </a:p>
        </p:txBody>
      </p:sp>
      <p:sp>
        <p:nvSpPr>
          <p:cNvPr id="26" name="文字方塊 25"/>
          <p:cNvSpPr txBox="1"/>
          <p:nvPr/>
        </p:nvSpPr>
        <p:spPr>
          <a:xfrm>
            <a:off x="3177" y="3790621"/>
            <a:ext cx="611672" cy="707886"/>
          </a:xfrm>
          <a:prstGeom prst="rect">
            <a:avLst/>
          </a:prstGeom>
          <a:noFill/>
        </p:spPr>
        <p:txBody>
          <a:bodyPr wrap="square" rtlCol="0">
            <a:spAutoFit/>
          </a:bodyPr>
          <a:lstStyle/>
          <a:p>
            <a:pPr>
              <a:spcAft>
                <a:spcPts val="0"/>
              </a:spcAft>
            </a:pPr>
            <a:r>
              <a:rPr lang="en-US" altLang="zh-TW" sz="4000" b="1" dirty="0" smtClean="0">
                <a:solidFill>
                  <a:schemeClr val="accent1">
                    <a:lumMod val="75000"/>
                  </a:schemeClr>
                </a:solidFill>
                <a:latin typeface="Wingdings"/>
                <a:ea typeface="SimSun"/>
                <a:cs typeface="SimSun"/>
              </a:rPr>
              <a:t>ü</a:t>
            </a:r>
            <a:endParaRPr lang="zh-TW" altLang="en-US" sz="4000" b="1" dirty="0">
              <a:solidFill>
                <a:schemeClr val="accent1">
                  <a:lumMod val="75000"/>
                </a:schemeClr>
              </a:solidFill>
            </a:endParaRPr>
          </a:p>
        </p:txBody>
      </p:sp>
    </p:spTree>
    <p:extLst>
      <p:ext uri="{BB962C8B-B14F-4D97-AF65-F5344CB8AC3E}">
        <p14:creationId xmlns:p14="http://schemas.microsoft.com/office/powerpoint/2010/main" val="29457887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線接點 9"/>
          <p:cNvCxnSpPr/>
          <p:nvPr/>
        </p:nvCxnSpPr>
        <p:spPr>
          <a:xfrm>
            <a:off x="341173" y="1532535"/>
            <a:ext cx="0" cy="64671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線接點 11"/>
          <p:cNvCxnSpPr/>
          <p:nvPr/>
        </p:nvCxnSpPr>
        <p:spPr>
          <a:xfrm>
            <a:off x="1460598" y="1367743"/>
            <a:ext cx="7056000"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線接點 13"/>
          <p:cNvCxnSpPr/>
          <p:nvPr/>
        </p:nvCxnSpPr>
        <p:spPr>
          <a:xfrm>
            <a:off x="8509630" y="1365355"/>
            <a:ext cx="201786" cy="15765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7" name="圓角矩形 6"/>
          <p:cNvSpPr/>
          <p:nvPr/>
        </p:nvSpPr>
        <p:spPr>
          <a:xfrm>
            <a:off x="144072" y="1045775"/>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缺失類型</a:t>
            </a:r>
            <a:endParaRPr lang="zh-TW" altLang="en-US" sz="2400" b="1" dirty="0">
              <a:latin typeface="微軟正黑體" panose="020B0604030504040204" pitchFamily="34" charset="-120"/>
              <a:ea typeface="微軟正黑體" panose="020B0604030504040204" pitchFamily="34" charset="-120"/>
            </a:endParaRPr>
          </a:p>
        </p:txBody>
      </p:sp>
      <p:cxnSp>
        <p:nvCxnSpPr>
          <p:cNvPr id="18" name="直線接點 17"/>
          <p:cNvCxnSpPr/>
          <p:nvPr/>
        </p:nvCxnSpPr>
        <p:spPr>
          <a:xfrm>
            <a:off x="8711415" y="1523010"/>
            <a:ext cx="0" cy="20856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文字方塊 20"/>
          <p:cNvSpPr txBox="1"/>
          <p:nvPr/>
        </p:nvSpPr>
        <p:spPr>
          <a:xfrm>
            <a:off x="409670" y="1484909"/>
            <a:ext cx="8301745" cy="646715"/>
          </a:xfrm>
          <a:prstGeom prst="rect">
            <a:avLst/>
          </a:prstGeom>
          <a:noFill/>
        </p:spPr>
        <p:txBody>
          <a:bodyPr wrap="square" rIns="0" rtlCol="0">
            <a:noAutofit/>
          </a:bodyPr>
          <a:lstStyle/>
          <a:p>
            <a:r>
              <a:rPr lang="zh-TW" altLang="en-US" sz="280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內部稽核報告</a:t>
            </a:r>
            <a:r>
              <a:rPr lang="zh-TW" altLang="en-US" sz="2800" b="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未</a:t>
            </a:r>
            <a:r>
              <a:rPr lang="zh-TW" altLang="en-US" sz="280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依規定</a:t>
            </a:r>
            <a:r>
              <a:rPr lang="zh-TW" altLang="en-US" sz="2800" b="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申報主管機關</a:t>
            </a:r>
            <a:endParaRPr lang="zh-TW" altLang="en-US" sz="280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cxnSp>
        <p:nvCxnSpPr>
          <p:cNvPr id="28" name="直線接點 27"/>
          <p:cNvCxnSpPr/>
          <p:nvPr/>
        </p:nvCxnSpPr>
        <p:spPr>
          <a:xfrm>
            <a:off x="341173" y="2490186"/>
            <a:ext cx="0" cy="64671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線接點 28"/>
          <p:cNvCxnSpPr/>
          <p:nvPr/>
        </p:nvCxnSpPr>
        <p:spPr>
          <a:xfrm flipV="1">
            <a:off x="1460597" y="2323005"/>
            <a:ext cx="7056000"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線接點 29"/>
          <p:cNvCxnSpPr/>
          <p:nvPr/>
        </p:nvCxnSpPr>
        <p:spPr>
          <a:xfrm>
            <a:off x="8509630" y="2323006"/>
            <a:ext cx="201786" cy="15765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圓角矩形 30"/>
          <p:cNvSpPr/>
          <p:nvPr/>
        </p:nvSpPr>
        <p:spPr>
          <a:xfrm>
            <a:off x="144072" y="2003426"/>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缺失情節</a:t>
            </a:r>
            <a:endParaRPr lang="zh-TW" altLang="en-US" sz="2400" b="1" dirty="0">
              <a:latin typeface="微軟正黑體" panose="020B0604030504040204" pitchFamily="34" charset="-120"/>
              <a:ea typeface="微軟正黑體" panose="020B0604030504040204" pitchFamily="34" charset="-120"/>
            </a:endParaRPr>
          </a:p>
        </p:txBody>
      </p:sp>
      <p:cxnSp>
        <p:nvCxnSpPr>
          <p:cNvPr id="32" name="直線接點 31"/>
          <p:cNvCxnSpPr/>
          <p:nvPr/>
        </p:nvCxnSpPr>
        <p:spPr>
          <a:xfrm>
            <a:off x="8711415" y="2480661"/>
            <a:ext cx="0" cy="20856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文字方塊 32"/>
          <p:cNvSpPr txBox="1"/>
          <p:nvPr/>
        </p:nvSpPr>
        <p:spPr>
          <a:xfrm>
            <a:off x="409670" y="3382359"/>
            <a:ext cx="8301745" cy="1237266"/>
          </a:xfrm>
          <a:prstGeom prst="rect">
            <a:avLst/>
          </a:prstGeom>
          <a:noFill/>
        </p:spPr>
        <p:txBody>
          <a:bodyPr wrap="square" rIns="0" rtlCol="0">
            <a:noAutofit/>
          </a:bodyPr>
          <a:lstStyle/>
          <a:p>
            <a:pPr algn="just"/>
            <a:r>
              <a:rPr lang="zh-TW" altLang="en-US" sz="2600" b="1" dirty="0">
                <a:solidFill>
                  <a:schemeClr val="bg1"/>
                </a:solidFill>
                <a:latin typeface="微軟正黑體" panose="020B0604030504040204" pitchFamily="34" charset="-120"/>
                <a:ea typeface="微軟正黑體" panose="020B0604030504040204" pitchFamily="34" charset="-120"/>
              </a:rPr>
              <a:t>內部稽核報告係以稽核</a:t>
            </a:r>
            <a:r>
              <a:rPr lang="zh-TW" altLang="en-US" sz="2600" b="1" dirty="0" smtClean="0">
                <a:solidFill>
                  <a:schemeClr val="bg1"/>
                </a:solidFill>
                <a:latin typeface="微軟正黑體" panose="020B0604030504040204" pitchFamily="34" charset="-120"/>
                <a:ea typeface="微軟正黑體" panose="020B0604030504040204" pitchFamily="34" charset="-120"/>
              </a:rPr>
              <a:t>人員出</a:t>
            </a:r>
            <a:r>
              <a:rPr lang="zh-TW" altLang="en-US" sz="2600" b="1" dirty="0">
                <a:solidFill>
                  <a:schemeClr val="bg1"/>
                </a:solidFill>
                <a:latin typeface="微軟正黑體" panose="020B0604030504040204" pitchFamily="34" charset="-120"/>
                <a:ea typeface="微軟正黑體" panose="020B0604030504040204" pitchFamily="34" charset="-120"/>
              </a:rPr>
              <a:t>具報告日，為內稽報告</a:t>
            </a:r>
            <a:r>
              <a:rPr lang="zh-TW" altLang="en-US" sz="2600" b="1" dirty="0" smtClean="0">
                <a:solidFill>
                  <a:schemeClr val="bg1"/>
                </a:solidFill>
                <a:latin typeface="微軟正黑體" panose="020B0604030504040204" pitchFamily="34" charset="-120"/>
                <a:ea typeface="微軟正黑體" panose="020B0604030504040204" pitchFamily="34" charset="-120"/>
              </a:rPr>
              <a:t>查核</a:t>
            </a:r>
            <a:r>
              <a:rPr lang="zh-TW" altLang="en-US" sz="2600" b="1" dirty="0">
                <a:solidFill>
                  <a:schemeClr val="bg1"/>
                </a:solidFill>
                <a:latin typeface="微軟正黑體" panose="020B0604030504040204" pitchFamily="34" charset="-120"/>
                <a:ea typeface="微軟正黑體" panose="020B0604030504040204" pitchFamily="34" charset="-120"/>
              </a:rPr>
              <a:t>結束日，並未以實地外勤工作實際結束日為其實際查核結束日，實地外勤工作查核期間與撰寫報告、出具報告等期間重疊，致有內稽查核期間長達</a:t>
            </a:r>
            <a:r>
              <a:rPr lang="en-US" altLang="zh-TW" sz="2600" b="1" dirty="0">
                <a:solidFill>
                  <a:schemeClr val="bg1"/>
                </a:solidFill>
                <a:latin typeface="微軟正黑體" panose="020B0604030504040204" pitchFamily="34" charset="-120"/>
                <a:ea typeface="微軟正黑體" panose="020B0604030504040204" pitchFamily="34" charset="-120"/>
              </a:rPr>
              <a:t>1</a:t>
            </a:r>
            <a:r>
              <a:rPr lang="zh-TW" altLang="en-US" sz="2600" b="1" dirty="0">
                <a:solidFill>
                  <a:schemeClr val="bg1"/>
                </a:solidFill>
                <a:latin typeface="微軟正黑體" panose="020B0604030504040204" pitchFamily="34" charset="-120"/>
                <a:ea typeface="微軟正黑體" panose="020B0604030504040204" pitchFamily="34" charset="-120"/>
              </a:rPr>
              <a:t>個月以上，且有重疊期間同一人同時查核數受查單位等不合理</a:t>
            </a:r>
            <a:r>
              <a:rPr lang="zh-TW" altLang="en-US" sz="2600" b="1" dirty="0" smtClean="0">
                <a:solidFill>
                  <a:schemeClr val="bg1"/>
                </a:solidFill>
                <a:latin typeface="微軟正黑體" panose="020B0604030504040204" pitchFamily="34" charset="-120"/>
                <a:ea typeface="微軟正黑體" panose="020B0604030504040204" pitchFamily="34" charset="-120"/>
              </a:rPr>
              <a:t>狀況。</a:t>
            </a:r>
            <a:endParaRPr lang="zh-TW" altLang="en-US" sz="2600" b="1" dirty="0">
              <a:solidFill>
                <a:schemeClr val="bg1"/>
              </a:solidFill>
              <a:latin typeface="微軟正黑體" panose="020B0604030504040204" pitchFamily="34" charset="-120"/>
              <a:ea typeface="微軟正黑體" panose="020B0604030504040204" pitchFamily="34" charset="-120"/>
            </a:endParaRPr>
          </a:p>
        </p:txBody>
      </p:sp>
      <p:sp>
        <p:nvSpPr>
          <p:cNvPr id="23" name="Rectangle 2"/>
          <p:cNvSpPr txBox="1">
            <a:spLocks noChangeArrowheads="1"/>
          </p:cNvSpPr>
          <p:nvPr/>
        </p:nvSpPr>
        <p:spPr bwMode="auto">
          <a:xfrm>
            <a:off x="1460597" y="254000"/>
            <a:ext cx="7532565" cy="838200"/>
          </a:xfrm>
          <a:prstGeom prst="rect">
            <a:avLst/>
          </a:prstGeo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lvl1pPr defTabSz="914400">
              <a:lnSpc>
                <a:spcPct val="90000"/>
              </a:lnSpc>
              <a:spcBef>
                <a:spcPct val="0"/>
              </a:spcBef>
              <a:buNone/>
              <a:defRPr sz="3600" b="1">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cs typeface="+mj-cs"/>
              </a:defRPr>
            </a:lvl1pPr>
          </a:lstStyle>
          <a:p>
            <a:r>
              <a:rPr lang="zh-TW" altLang="en-US" dirty="0"/>
              <a:t>內部稽核</a:t>
            </a:r>
            <a:r>
              <a:rPr lang="zh-TW" altLang="en-US" dirty="0" smtClean="0"/>
              <a:t>主要</a:t>
            </a:r>
            <a:r>
              <a:rPr lang="zh-TW" altLang="en-US" dirty="0"/>
              <a:t>缺失</a:t>
            </a:r>
            <a:r>
              <a:rPr lang="en-US" altLang="zh-TW" dirty="0" smtClean="0"/>
              <a:t>(</a:t>
            </a:r>
            <a:r>
              <a:rPr lang="zh-TW" altLang="en-US" dirty="0" smtClean="0"/>
              <a:t>六</a:t>
            </a:r>
            <a:r>
              <a:rPr lang="en-US" altLang="zh-TW" dirty="0" smtClean="0"/>
              <a:t>)</a:t>
            </a:r>
            <a:endParaRPr lang="zh-TW" altLang="en-US" dirty="0"/>
          </a:p>
        </p:txBody>
      </p:sp>
      <p:sp>
        <p:nvSpPr>
          <p:cNvPr id="24" name="文字方塊 23"/>
          <p:cNvSpPr txBox="1"/>
          <p:nvPr/>
        </p:nvSpPr>
        <p:spPr>
          <a:xfrm>
            <a:off x="1110262" y="5350986"/>
            <a:ext cx="7500261" cy="1200329"/>
          </a:xfrm>
          <a:prstGeom prst="rect">
            <a:avLst/>
          </a:prstGeom>
          <a:noFill/>
        </p:spPr>
        <p:txBody>
          <a:bodyPr wrap="square" rtlCol="0">
            <a:spAutoFit/>
          </a:bodyPr>
          <a:lstStyle/>
          <a:p>
            <a:pPr algn="just"/>
            <a:r>
              <a:rPr lang="zh-TW" altLang="en-US" b="1" dirty="0" smtClean="0">
                <a:solidFill>
                  <a:srgbClr val="002060"/>
                </a:solidFill>
                <a:latin typeface="微軟正黑體" panose="020B0604030504040204" pitchFamily="34" charset="-120"/>
                <a:ea typeface="微軟正黑體" panose="020B0604030504040204" pitchFamily="34" charset="-120"/>
              </a:rPr>
              <a:t>如</a:t>
            </a:r>
            <a:r>
              <a:rPr lang="en-US" altLang="zh-TW" b="1" dirty="0" smtClean="0">
                <a:solidFill>
                  <a:srgbClr val="002060"/>
                </a:solidFill>
                <a:latin typeface="微軟正黑體" panose="020B0604030504040204" pitchFamily="34" charset="-120"/>
                <a:ea typeface="微軟正黑體" panose="020B0604030504040204" pitchFamily="34" charset="-120"/>
              </a:rPr>
              <a:t>:</a:t>
            </a:r>
            <a:r>
              <a:rPr lang="zh-TW" altLang="en-US" b="1" dirty="0" smtClean="0">
                <a:solidFill>
                  <a:srgbClr val="002060"/>
                </a:solidFill>
                <a:latin typeface="微軟正黑體" panose="020B0604030504040204" pitchFamily="34" charset="-120"/>
                <a:ea typeface="微軟正黑體" panose="020B0604030504040204" pitchFamily="34" charset="-120"/>
              </a:rPr>
              <a:t>同一稽核人員辦理業務部</a:t>
            </a:r>
            <a:r>
              <a:rPr lang="zh-TW" altLang="en-US" b="1" dirty="0">
                <a:solidFill>
                  <a:srgbClr val="002060"/>
                </a:solidFill>
                <a:latin typeface="微軟正黑體" panose="020B0604030504040204" pitchFamily="34" charset="-120"/>
                <a:ea typeface="微軟正黑體" panose="020B0604030504040204" pitchFamily="34" charset="-120"/>
              </a:rPr>
              <a:t>一般</a:t>
            </a:r>
            <a:r>
              <a:rPr lang="zh-TW" altLang="en-US" b="1" dirty="0" smtClean="0">
                <a:solidFill>
                  <a:srgbClr val="002060"/>
                </a:solidFill>
                <a:latin typeface="微軟正黑體" panose="020B0604030504040204" pitchFamily="34" charset="-120"/>
                <a:ea typeface="微軟正黑體" panose="020B0604030504040204" pitchFamily="34" charset="-120"/>
              </a:rPr>
              <a:t>查核</a:t>
            </a:r>
            <a:r>
              <a:rPr lang="en-US" altLang="zh-TW" b="1" dirty="0" smtClean="0">
                <a:solidFill>
                  <a:srgbClr val="002060"/>
                </a:solidFill>
                <a:latin typeface="微軟正黑體" panose="020B0604030504040204" pitchFamily="34" charset="-120"/>
                <a:ea typeface="微軟正黑體" panose="020B0604030504040204" pitchFamily="34" charset="-120"/>
              </a:rPr>
              <a:t>(103.1.6-103.2.21</a:t>
            </a:r>
            <a:r>
              <a:rPr lang="zh-TW" altLang="en-US" b="1" dirty="0">
                <a:solidFill>
                  <a:srgbClr val="002060"/>
                </a:solidFill>
                <a:latin typeface="微軟正黑體" panose="020B0604030504040204" pitchFamily="34" charset="-120"/>
                <a:ea typeface="微軟正黑體" panose="020B0604030504040204" pitchFamily="34" charset="-120"/>
              </a:rPr>
              <a:t>，查核期間</a:t>
            </a:r>
            <a:r>
              <a:rPr lang="en-US" altLang="zh-TW" b="1" dirty="0">
                <a:solidFill>
                  <a:srgbClr val="002060"/>
                </a:solidFill>
                <a:latin typeface="微軟正黑體" panose="020B0604030504040204" pitchFamily="34" charset="-120"/>
                <a:ea typeface="微軟正黑體" panose="020B0604030504040204" pitchFamily="34" charset="-120"/>
              </a:rPr>
              <a:t>46</a:t>
            </a:r>
            <a:r>
              <a:rPr lang="zh-TW" altLang="en-US" b="1" dirty="0">
                <a:solidFill>
                  <a:srgbClr val="002060"/>
                </a:solidFill>
                <a:latin typeface="微軟正黑體" panose="020B0604030504040204" pitchFamily="34" charset="-120"/>
                <a:ea typeface="微軟正黑體" panose="020B0604030504040204" pitchFamily="34" charset="-120"/>
              </a:rPr>
              <a:t>天</a:t>
            </a:r>
            <a:r>
              <a:rPr lang="zh-TW" altLang="en-US" b="1" dirty="0" smtClean="0">
                <a:solidFill>
                  <a:srgbClr val="002060"/>
                </a:solidFill>
                <a:latin typeface="微軟正黑體" panose="020B0604030504040204" pitchFamily="34" charset="-120"/>
                <a:ea typeface="微軟正黑體" panose="020B0604030504040204" pitchFamily="34" charset="-120"/>
              </a:rPr>
              <a:t>，報告申報</a:t>
            </a:r>
            <a:r>
              <a:rPr lang="zh-TW" altLang="en-US" b="1" dirty="0">
                <a:solidFill>
                  <a:srgbClr val="002060"/>
                </a:solidFill>
                <a:latin typeface="微軟正黑體" panose="020B0604030504040204" pitchFamily="34" charset="-120"/>
                <a:ea typeface="微軟正黑體" panose="020B0604030504040204" pitchFamily="34" charset="-120"/>
              </a:rPr>
              <a:t>日：</a:t>
            </a:r>
            <a:r>
              <a:rPr lang="en-US" altLang="zh-TW" b="1" dirty="0" smtClean="0">
                <a:solidFill>
                  <a:srgbClr val="002060"/>
                </a:solidFill>
                <a:latin typeface="微軟正黑體" panose="020B0604030504040204" pitchFamily="34" charset="-120"/>
                <a:ea typeface="微軟正黑體" panose="020B0604030504040204" pitchFamily="34" charset="-120"/>
              </a:rPr>
              <a:t>103.2.25)</a:t>
            </a:r>
            <a:r>
              <a:rPr lang="zh-TW" altLang="en-US" b="1" dirty="0" smtClean="0">
                <a:solidFill>
                  <a:srgbClr val="002060"/>
                </a:solidFill>
                <a:latin typeface="微軟正黑體" panose="020B0604030504040204" pitchFamily="34" charset="-120"/>
                <a:ea typeface="微軟正黑體" panose="020B0604030504040204" pitchFamily="34" charset="-120"/>
              </a:rPr>
              <a:t>，</a:t>
            </a:r>
            <a:r>
              <a:rPr lang="zh-TW" altLang="en-US" b="1" dirty="0">
                <a:solidFill>
                  <a:srgbClr val="002060"/>
                </a:solidFill>
                <a:latin typeface="微軟正黑體" panose="020B0604030504040204" pitchFamily="34" charset="-120"/>
                <a:ea typeface="微軟正黑體" panose="020B0604030504040204" pitchFamily="34" charset="-120"/>
              </a:rPr>
              <a:t>另重疊期間又辦理財務部一般</a:t>
            </a:r>
            <a:r>
              <a:rPr lang="zh-TW" altLang="en-US" b="1" dirty="0" smtClean="0">
                <a:solidFill>
                  <a:srgbClr val="002060"/>
                </a:solidFill>
                <a:latin typeface="微軟正黑體" panose="020B0604030504040204" pitchFamily="34" charset="-120"/>
                <a:ea typeface="微軟正黑體" panose="020B0604030504040204" pitchFamily="34" charset="-120"/>
              </a:rPr>
              <a:t>查核</a:t>
            </a:r>
            <a:r>
              <a:rPr lang="en-US" altLang="zh-TW" b="1" dirty="0" smtClean="0">
                <a:solidFill>
                  <a:srgbClr val="002060"/>
                </a:solidFill>
                <a:latin typeface="微軟正黑體" panose="020B0604030504040204" pitchFamily="34" charset="-120"/>
                <a:ea typeface="微軟正黑體" panose="020B0604030504040204" pitchFamily="34" charset="-120"/>
              </a:rPr>
              <a:t>(103.1.7-103.2.24</a:t>
            </a:r>
            <a:r>
              <a:rPr lang="zh-TW" altLang="en-US" b="1" dirty="0">
                <a:solidFill>
                  <a:srgbClr val="002060"/>
                </a:solidFill>
                <a:latin typeface="微軟正黑體" panose="020B0604030504040204" pitchFamily="34" charset="-120"/>
                <a:ea typeface="微軟正黑體" panose="020B0604030504040204" pitchFamily="34" charset="-120"/>
              </a:rPr>
              <a:t>，查核期間</a:t>
            </a:r>
            <a:r>
              <a:rPr lang="en-US" altLang="zh-TW" b="1" dirty="0">
                <a:solidFill>
                  <a:srgbClr val="002060"/>
                </a:solidFill>
                <a:latin typeface="微軟正黑體" panose="020B0604030504040204" pitchFamily="34" charset="-120"/>
                <a:ea typeface="微軟正黑體" panose="020B0604030504040204" pitchFamily="34" charset="-120"/>
              </a:rPr>
              <a:t>50</a:t>
            </a:r>
            <a:r>
              <a:rPr lang="zh-TW" altLang="en-US" b="1" dirty="0">
                <a:solidFill>
                  <a:srgbClr val="002060"/>
                </a:solidFill>
                <a:latin typeface="微軟正黑體" panose="020B0604030504040204" pitchFamily="34" charset="-120"/>
                <a:ea typeface="微軟正黑體" panose="020B0604030504040204" pitchFamily="34" charset="-120"/>
              </a:rPr>
              <a:t>天，申報日：</a:t>
            </a:r>
            <a:r>
              <a:rPr lang="en-US" altLang="zh-TW" b="1" dirty="0" smtClean="0">
                <a:solidFill>
                  <a:srgbClr val="002060"/>
                </a:solidFill>
                <a:latin typeface="微軟正黑體" panose="020B0604030504040204" pitchFamily="34" charset="-120"/>
                <a:ea typeface="微軟正黑體" panose="020B0604030504040204" pitchFamily="34" charset="-120"/>
              </a:rPr>
              <a:t>103.2.27)</a:t>
            </a:r>
            <a:r>
              <a:rPr lang="zh-TW" altLang="en-US" b="1" dirty="0" smtClean="0">
                <a:solidFill>
                  <a:srgbClr val="002060"/>
                </a:solidFill>
                <a:latin typeface="微軟正黑體" panose="020B0604030504040204" pitchFamily="34" charset="-120"/>
                <a:ea typeface="微軟正黑體" panose="020B0604030504040204" pitchFamily="34" charset="-120"/>
              </a:rPr>
              <a:t>，</a:t>
            </a:r>
            <a:r>
              <a:rPr lang="zh-TW" altLang="en-US" b="1" dirty="0">
                <a:solidFill>
                  <a:srgbClr val="002060"/>
                </a:solidFill>
                <a:latin typeface="微軟正黑體" panose="020B0604030504040204" pitchFamily="34" charset="-120"/>
                <a:ea typeface="微軟正黑體" panose="020B0604030504040204" pitchFamily="34" charset="-120"/>
              </a:rPr>
              <a:t>另重疊期間又辦理精算部一般</a:t>
            </a:r>
            <a:r>
              <a:rPr lang="zh-TW" altLang="en-US" b="1" dirty="0" smtClean="0">
                <a:solidFill>
                  <a:srgbClr val="002060"/>
                </a:solidFill>
                <a:latin typeface="微軟正黑體" panose="020B0604030504040204" pitchFamily="34" charset="-120"/>
                <a:ea typeface="微軟正黑體" panose="020B0604030504040204" pitchFamily="34" charset="-120"/>
              </a:rPr>
              <a:t>查核</a:t>
            </a:r>
            <a:r>
              <a:rPr lang="en-US" altLang="zh-TW" b="1" dirty="0" smtClean="0">
                <a:solidFill>
                  <a:srgbClr val="002060"/>
                </a:solidFill>
                <a:latin typeface="微軟正黑體" panose="020B0604030504040204" pitchFamily="34" charset="-120"/>
                <a:ea typeface="微軟正黑體" panose="020B0604030504040204" pitchFamily="34" charset="-120"/>
              </a:rPr>
              <a:t>(103.1.20-103.2.18</a:t>
            </a:r>
            <a:r>
              <a:rPr lang="zh-TW" altLang="en-US" b="1" dirty="0">
                <a:solidFill>
                  <a:srgbClr val="002060"/>
                </a:solidFill>
                <a:latin typeface="微軟正黑體" panose="020B0604030504040204" pitchFamily="34" charset="-120"/>
                <a:ea typeface="微軟正黑體" panose="020B0604030504040204" pitchFamily="34" charset="-120"/>
              </a:rPr>
              <a:t>，查核期間</a:t>
            </a:r>
            <a:r>
              <a:rPr lang="en-US" altLang="zh-TW" b="1" dirty="0">
                <a:solidFill>
                  <a:srgbClr val="002060"/>
                </a:solidFill>
                <a:latin typeface="微軟正黑體" panose="020B0604030504040204" pitchFamily="34" charset="-120"/>
                <a:ea typeface="微軟正黑體" panose="020B0604030504040204" pitchFamily="34" charset="-120"/>
              </a:rPr>
              <a:t>30</a:t>
            </a:r>
            <a:r>
              <a:rPr lang="zh-TW" altLang="en-US" b="1" dirty="0">
                <a:solidFill>
                  <a:srgbClr val="002060"/>
                </a:solidFill>
                <a:latin typeface="微軟正黑體" panose="020B0604030504040204" pitchFamily="34" charset="-120"/>
                <a:ea typeface="微軟正黑體" panose="020B0604030504040204" pitchFamily="34" charset="-120"/>
              </a:rPr>
              <a:t>天，申報日：</a:t>
            </a:r>
            <a:r>
              <a:rPr lang="en-US" altLang="zh-TW" b="1" dirty="0">
                <a:solidFill>
                  <a:srgbClr val="002060"/>
                </a:solidFill>
                <a:latin typeface="微軟正黑體" panose="020B0604030504040204" pitchFamily="34" charset="-120"/>
                <a:ea typeface="微軟正黑體" panose="020B0604030504040204" pitchFamily="34" charset="-120"/>
              </a:rPr>
              <a:t>103.2.25</a:t>
            </a:r>
            <a:r>
              <a:rPr lang="zh-TW" altLang="en-US" b="1" dirty="0" smtClean="0">
                <a:solidFill>
                  <a:srgbClr val="002060"/>
                </a:solidFill>
                <a:latin typeface="微軟正黑體" panose="020B0604030504040204" pitchFamily="34" charset="-120"/>
                <a:ea typeface="微軟正黑體" panose="020B0604030504040204" pitchFamily="34" charset="-120"/>
              </a:rPr>
              <a:t>）。</a:t>
            </a:r>
            <a:endParaRPr lang="zh-TW" altLang="en-US" b="1" dirty="0">
              <a:solidFill>
                <a:srgbClr val="002060"/>
              </a:solidFill>
              <a:latin typeface="微軟正黑體" panose="020B0604030504040204" pitchFamily="34" charset="-120"/>
              <a:ea typeface="微軟正黑體" panose="020B0604030504040204" pitchFamily="34" charset="-120"/>
            </a:endParaRPr>
          </a:p>
        </p:txBody>
      </p:sp>
      <p:sp>
        <p:nvSpPr>
          <p:cNvPr id="25" name="文字方塊 24"/>
          <p:cNvSpPr txBox="1"/>
          <p:nvPr/>
        </p:nvSpPr>
        <p:spPr>
          <a:xfrm>
            <a:off x="409670" y="2480659"/>
            <a:ext cx="8301745" cy="1237266"/>
          </a:xfrm>
          <a:prstGeom prst="rect">
            <a:avLst/>
          </a:prstGeom>
          <a:noFill/>
        </p:spPr>
        <p:txBody>
          <a:bodyPr wrap="square" rIns="0" rtlCol="0">
            <a:noAutofit/>
          </a:bodyPr>
          <a:lstStyle/>
          <a:p>
            <a:pPr algn="just"/>
            <a:r>
              <a:rPr lang="zh-TW" altLang="en-US" sz="2600" b="1" dirty="0">
                <a:solidFill>
                  <a:schemeClr val="bg1"/>
                </a:solidFill>
                <a:latin typeface="微軟正黑體" panose="020B0604030504040204" pitchFamily="34" charset="-120"/>
                <a:ea typeface="微軟正黑體" panose="020B0604030504040204" pitchFamily="34" charset="-120"/>
              </a:rPr>
              <a:t>稽核單位依查核結果出具之報告</a:t>
            </a:r>
            <a:r>
              <a:rPr lang="zh-TW" altLang="en-US" sz="2600" b="1" dirty="0" smtClean="0">
                <a:solidFill>
                  <a:schemeClr val="bg1"/>
                </a:solidFill>
                <a:latin typeface="微軟正黑體" panose="020B0604030504040204" pitchFamily="34" charset="-120"/>
                <a:ea typeface="微軟正黑體" panose="020B0604030504040204" pitchFamily="34" charset="-120"/>
              </a:rPr>
              <a:t>，有以非稽核報告</a:t>
            </a:r>
            <a:r>
              <a:rPr lang="zh-TW" altLang="en-US" sz="2600" b="1" dirty="0">
                <a:solidFill>
                  <a:schemeClr val="bg1"/>
                </a:solidFill>
                <a:latin typeface="微軟正黑體" panose="020B0604030504040204" pitchFamily="34" charset="-120"/>
                <a:ea typeface="微軟正黑體" panose="020B0604030504040204" pitchFamily="34" charset="-120"/>
              </a:rPr>
              <a:t>為名而未向主管機關</a:t>
            </a:r>
            <a:r>
              <a:rPr lang="zh-TW" altLang="en-US" sz="2600" b="1" dirty="0" smtClean="0">
                <a:solidFill>
                  <a:schemeClr val="bg1"/>
                </a:solidFill>
                <a:latin typeface="微軟正黑體" panose="020B0604030504040204" pitchFamily="34" charset="-120"/>
                <a:ea typeface="微軟正黑體" panose="020B0604030504040204" pitchFamily="34" charset="-120"/>
              </a:rPr>
              <a:t>申報。</a:t>
            </a:r>
            <a:endParaRPr lang="zh-TW" altLang="en-US" sz="2600" b="1" dirty="0">
              <a:solidFill>
                <a:schemeClr val="bg1"/>
              </a:solidFill>
              <a:latin typeface="微軟正黑體" panose="020B0604030504040204" pitchFamily="34" charset="-120"/>
              <a:ea typeface="微軟正黑體" panose="020B0604030504040204" pitchFamily="34" charset="-120"/>
            </a:endParaRPr>
          </a:p>
        </p:txBody>
      </p:sp>
      <p:sp>
        <p:nvSpPr>
          <p:cNvPr id="41" name="文字方塊 40"/>
          <p:cNvSpPr txBox="1"/>
          <p:nvPr/>
        </p:nvSpPr>
        <p:spPr>
          <a:xfrm>
            <a:off x="3177" y="2402847"/>
            <a:ext cx="611672" cy="584775"/>
          </a:xfrm>
          <a:prstGeom prst="rect">
            <a:avLst/>
          </a:prstGeom>
          <a:noFill/>
        </p:spPr>
        <p:txBody>
          <a:bodyPr wrap="square" rtlCol="0">
            <a:spAutoFit/>
          </a:bodyPr>
          <a:lstStyle/>
          <a:p>
            <a:pPr>
              <a:spcAft>
                <a:spcPts val="0"/>
              </a:spcAft>
            </a:pPr>
            <a:r>
              <a:rPr lang="en-US" altLang="zh-TW" sz="3200" b="1" dirty="0" smtClean="0">
                <a:solidFill>
                  <a:schemeClr val="accent1">
                    <a:lumMod val="75000"/>
                  </a:schemeClr>
                </a:solidFill>
                <a:latin typeface="Wingdings"/>
                <a:ea typeface="SimSun"/>
                <a:cs typeface="SimSun"/>
                <a:sym typeface="Webdings"/>
              </a:rPr>
              <a:t></a:t>
            </a:r>
            <a:endParaRPr lang="zh-TW" altLang="en-US" sz="3200" b="1" dirty="0">
              <a:solidFill>
                <a:schemeClr val="accent1">
                  <a:lumMod val="75000"/>
                </a:schemeClr>
              </a:solidFill>
            </a:endParaRPr>
          </a:p>
        </p:txBody>
      </p:sp>
      <p:sp>
        <p:nvSpPr>
          <p:cNvPr id="42" name="文字方塊 41"/>
          <p:cNvSpPr txBox="1"/>
          <p:nvPr/>
        </p:nvSpPr>
        <p:spPr>
          <a:xfrm>
            <a:off x="3177" y="3317247"/>
            <a:ext cx="611672" cy="584775"/>
          </a:xfrm>
          <a:prstGeom prst="rect">
            <a:avLst/>
          </a:prstGeom>
          <a:noFill/>
        </p:spPr>
        <p:txBody>
          <a:bodyPr wrap="square" rtlCol="0">
            <a:spAutoFit/>
          </a:bodyPr>
          <a:lstStyle/>
          <a:p>
            <a:pPr>
              <a:spcAft>
                <a:spcPts val="0"/>
              </a:spcAft>
            </a:pPr>
            <a:r>
              <a:rPr lang="en-US" altLang="zh-TW" sz="3200" b="1" dirty="0" smtClean="0">
                <a:solidFill>
                  <a:schemeClr val="accent1">
                    <a:lumMod val="75000"/>
                  </a:schemeClr>
                </a:solidFill>
                <a:latin typeface="Wingdings"/>
                <a:ea typeface="SimSun"/>
                <a:cs typeface="SimSun"/>
                <a:sym typeface="Webdings"/>
              </a:rPr>
              <a:t></a:t>
            </a:r>
            <a:endParaRPr lang="zh-TW" altLang="en-US" sz="3200" b="1" dirty="0">
              <a:solidFill>
                <a:schemeClr val="accent1">
                  <a:lumMod val="75000"/>
                </a:schemeClr>
              </a:solidFill>
            </a:endParaRPr>
          </a:p>
        </p:txBody>
      </p:sp>
    </p:spTree>
    <p:extLst>
      <p:ext uri="{BB962C8B-B14F-4D97-AF65-F5344CB8AC3E}">
        <p14:creationId xmlns:p14="http://schemas.microsoft.com/office/powerpoint/2010/main" val="6612698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直線接點 40"/>
          <p:cNvCxnSpPr/>
          <p:nvPr/>
        </p:nvCxnSpPr>
        <p:spPr>
          <a:xfrm flipV="1">
            <a:off x="1460597" y="1802305"/>
            <a:ext cx="7056000"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線接點 33"/>
          <p:cNvCxnSpPr/>
          <p:nvPr/>
        </p:nvCxnSpPr>
        <p:spPr>
          <a:xfrm>
            <a:off x="341173" y="1972429"/>
            <a:ext cx="0" cy="64671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線接點 35"/>
          <p:cNvCxnSpPr/>
          <p:nvPr/>
        </p:nvCxnSpPr>
        <p:spPr>
          <a:xfrm>
            <a:off x="8509630" y="1805249"/>
            <a:ext cx="201786" cy="15765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圓角矩形 36"/>
          <p:cNvSpPr/>
          <p:nvPr/>
        </p:nvSpPr>
        <p:spPr>
          <a:xfrm>
            <a:off x="144072" y="1485669"/>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正確做法</a:t>
            </a:r>
            <a:endParaRPr lang="zh-TW" altLang="en-US" sz="2400" b="1" dirty="0">
              <a:latin typeface="微軟正黑體" panose="020B0604030504040204" pitchFamily="34" charset="-120"/>
              <a:ea typeface="微軟正黑體" panose="020B0604030504040204" pitchFamily="34" charset="-120"/>
            </a:endParaRPr>
          </a:p>
        </p:txBody>
      </p:sp>
      <p:cxnSp>
        <p:nvCxnSpPr>
          <p:cNvPr id="38" name="直線接點 37"/>
          <p:cNvCxnSpPr/>
          <p:nvPr/>
        </p:nvCxnSpPr>
        <p:spPr>
          <a:xfrm>
            <a:off x="8711415" y="1962904"/>
            <a:ext cx="0" cy="20856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9" name="文字方塊 38"/>
          <p:cNvSpPr txBox="1"/>
          <p:nvPr/>
        </p:nvSpPr>
        <p:spPr>
          <a:xfrm>
            <a:off x="409670" y="4928352"/>
            <a:ext cx="8301745" cy="656005"/>
          </a:xfrm>
          <a:prstGeom prst="rect">
            <a:avLst/>
          </a:prstGeom>
          <a:noFill/>
        </p:spPr>
        <p:txBody>
          <a:bodyPr wrap="square" rIns="0" rtlCol="0">
            <a:noAutofit/>
          </a:bodyPr>
          <a:lstStyle/>
          <a:p>
            <a:pPr algn="just"/>
            <a:r>
              <a:rPr lang="zh-TW" altLang="en-US" sz="2500" b="1" dirty="0" smtClean="0">
                <a:solidFill>
                  <a:schemeClr val="bg1"/>
                </a:solidFill>
                <a:latin typeface="微軟正黑體" panose="020B0604030504040204" pitchFamily="34" charset="-120"/>
                <a:ea typeface="微軟正黑體" panose="020B0604030504040204" pitchFamily="34" charset="-120"/>
              </a:rPr>
              <a:t>保險業內控內稽辦法第</a:t>
            </a:r>
            <a:r>
              <a:rPr lang="en-US" altLang="zh-TW" sz="2500" b="1" dirty="0" smtClean="0">
                <a:solidFill>
                  <a:schemeClr val="bg1"/>
                </a:solidFill>
                <a:latin typeface="微軟正黑體" panose="020B0604030504040204" pitchFamily="34" charset="-120"/>
                <a:ea typeface="微軟正黑體" panose="020B0604030504040204" pitchFamily="34" charset="-120"/>
              </a:rPr>
              <a:t>20</a:t>
            </a:r>
            <a:r>
              <a:rPr lang="zh-TW" altLang="en-US" sz="2500" b="1" dirty="0" smtClean="0">
                <a:solidFill>
                  <a:schemeClr val="bg1"/>
                </a:solidFill>
                <a:latin typeface="微軟正黑體" panose="020B0604030504040204" pitchFamily="34" charset="-120"/>
                <a:ea typeface="微軟正黑體" panose="020B0604030504040204" pitchFamily="34" charset="-120"/>
              </a:rPr>
              <a:t>條所稱查核結束日應為內稽人員完成實地查核作業之日期，對於</a:t>
            </a:r>
            <a:r>
              <a:rPr lang="zh-TW" altLang="en-US" sz="2500" b="1" dirty="0">
                <a:solidFill>
                  <a:schemeClr val="bg1"/>
                </a:solidFill>
                <a:latin typeface="微軟正黑體" panose="020B0604030504040204" pitchFamily="34" charset="-120"/>
                <a:ea typeface="微軟正黑體" panose="020B0604030504040204" pitchFamily="34" charset="-120"/>
              </a:rPr>
              <a:t>編</a:t>
            </a:r>
            <a:r>
              <a:rPr lang="zh-TW" altLang="en-US" sz="2500" b="1" dirty="0" smtClean="0">
                <a:solidFill>
                  <a:schemeClr val="bg1"/>
                </a:solidFill>
                <a:latin typeface="微軟正黑體" panose="020B0604030504040204" pitchFamily="34" charset="-120"/>
                <a:ea typeface="微軟正黑體" panose="020B0604030504040204" pitchFamily="34" charset="-120"/>
              </a:rPr>
              <a:t>製工作底稿及完成內稽報告作業，已賦予</a:t>
            </a:r>
            <a:r>
              <a:rPr lang="en-US" altLang="zh-TW" sz="2500" b="1" dirty="0" smtClean="0">
                <a:solidFill>
                  <a:schemeClr val="bg1"/>
                </a:solidFill>
                <a:latin typeface="微軟正黑體" panose="020B0604030504040204" pitchFamily="34" charset="-120"/>
                <a:ea typeface="微軟正黑體" panose="020B0604030504040204" pitchFamily="34" charset="-120"/>
              </a:rPr>
              <a:t>2</a:t>
            </a:r>
            <a:r>
              <a:rPr lang="zh-TW" altLang="en-US" sz="2500" b="1" dirty="0" smtClean="0">
                <a:solidFill>
                  <a:schemeClr val="bg1"/>
                </a:solidFill>
                <a:latin typeface="微軟正黑體" panose="020B0604030504040204" pitchFamily="34" charset="-120"/>
                <a:ea typeface="微軟正黑體" panose="020B0604030504040204" pitchFamily="34" charset="-120"/>
              </a:rPr>
              <a:t>個月之作業期限。</a:t>
            </a:r>
            <a:endParaRPr lang="zh-TW" altLang="en-US" sz="2500" b="1" dirty="0">
              <a:solidFill>
                <a:schemeClr val="bg1"/>
              </a:solidFill>
              <a:latin typeface="微軟正黑體" panose="020B0604030504040204" pitchFamily="34" charset="-120"/>
              <a:ea typeface="微軟正黑體" panose="020B0604030504040204" pitchFamily="34" charset="-120"/>
            </a:endParaRPr>
          </a:p>
        </p:txBody>
      </p:sp>
      <p:sp>
        <p:nvSpPr>
          <p:cNvPr id="23" name="Rectangle 2"/>
          <p:cNvSpPr txBox="1">
            <a:spLocks noChangeArrowheads="1"/>
          </p:cNvSpPr>
          <p:nvPr/>
        </p:nvSpPr>
        <p:spPr bwMode="auto">
          <a:xfrm>
            <a:off x="1460597" y="254000"/>
            <a:ext cx="7532565" cy="838200"/>
          </a:xfrm>
          <a:prstGeom prst="rect">
            <a:avLst/>
          </a:prstGeo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lvl1pPr defTabSz="914400">
              <a:lnSpc>
                <a:spcPct val="90000"/>
              </a:lnSpc>
              <a:spcBef>
                <a:spcPct val="0"/>
              </a:spcBef>
              <a:buNone/>
              <a:defRPr sz="3600" b="1">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cs typeface="+mj-cs"/>
              </a:defRPr>
            </a:lvl1pPr>
          </a:lstStyle>
          <a:p>
            <a:r>
              <a:rPr lang="zh-TW" altLang="en-US" dirty="0"/>
              <a:t>內部稽核</a:t>
            </a:r>
            <a:r>
              <a:rPr lang="zh-TW" altLang="en-US" dirty="0" smtClean="0"/>
              <a:t>主要</a:t>
            </a:r>
            <a:r>
              <a:rPr lang="zh-TW" altLang="en-US" dirty="0"/>
              <a:t>缺失</a:t>
            </a:r>
            <a:r>
              <a:rPr lang="en-US" altLang="zh-TW" dirty="0" smtClean="0"/>
              <a:t>(</a:t>
            </a:r>
            <a:r>
              <a:rPr lang="zh-TW" altLang="en-US" dirty="0" smtClean="0"/>
              <a:t>六</a:t>
            </a:r>
            <a:r>
              <a:rPr lang="en-US" altLang="zh-TW" dirty="0" smtClean="0"/>
              <a:t>)</a:t>
            </a:r>
            <a:endParaRPr lang="zh-TW" altLang="en-US" dirty="0"/>
          </a:p>
        </p:txBody>
      </p:sp>
      <p:sp>
        <p:nvSpPr>
          <p:cNvPr id="27" name="文字方塊 26"/>
          <p:cNvSpPr txBox="1"/>
          <p:nvPr/>
        </p:nvSpPr>
        <p:spPr>
          <a:xfrm>
            <a:off x="3177" y="2038021"/>
            <a:ext cx="611672" cy="707886"/>
          </a:xfrm>
          <a:prstGeom prst="rect">
            <a:avLst/>
          </a:prstGeom>
          <a:noFill/>
        </p:spPr>
        <p:txBody>
          <a:bodyPr wrap="square" rtlCol="0">
            <a:spAutoFit/>
          </a:bodyPr>
          <a:lstStyle/>
          <a:p>
            <a:pPr>
              <a:spcAft>
                <a:spcPts val="0"/>
              </a:spcAft>
            </a:pPr>
            <a:r>
              <a:rPr lang="en-US" altLang="zh-TW" sz="4000" b="1" dirty="0" smtClean="0">
                <a:solidFill>
                  <a:schemeClr val="accent1">
                    <a:lumMod val="75000"/>
                  </a:schemeClr>
                </a:solidFill>
                <a:latin typeface="Wingdings"/>
                <a:ea typeface="SimSun"/>
                <a:cs typeface="SimSun"/>
              </a:rPr>
              <a:t>ü</a:t>
            </a:r>
            <a:endParaRPr lang="zh-TW" altLang="en-US" sz="4000" b="1" dirty="0">
              <a:solidFill>
                <a:schemeClr val="accent1">
                  <a:lumMod val="75000"/>
                </a:schemeClr>
              </a:solidFill>
            </a:endParaRPr>
          </a:p>
        </p:txBody>
      </p:sp>
      <p:sp>
        <p:nvSpPr>
          <p:cNvPr id="25" name="文字方塊 24"/>
          <p:cNvSpPr txBox="1"/>
          <p:nvPr/>
        </p:nvSpPr>
        <p:spPr>
          <a:xfrm>
            <a:off x="409670" y="2108952"/>
            <a:ext cx="8301745" cy="656005"/>
          </a:xfrm>
          <a:prstGeom prst="rect">
            <a:avLst/>
          </a:prstGeom>
          <a:noFill/>
        </p:spPr>
        <p:txBody>
          <a:bodyPr wrap="square" rIns="0" rtlCol="0">
            <a:noAutofit/>
          </a:bodyPr>
          <a:lstStyle/>
          <a:p>
            <a:pPr algn="just"/>
            <a:r>
              <a:rPr lang="zh-TW" altLang="en-US" sz="2500" b="1" dirty="0" smtClean="0">
                <a:solidFill>
                  <a:schemeClr val="bg1"/>
                </a:solidFill>
                <a:latin typeface="微軟正黑體" panose="020B0604030504040204" pitchFamily="34" charset="-120"/>
                <a:ea typeface="微軟正黑體" panose="020B0604030504040204" pitchFamily="34" charset="-120"/>
              </a:rPr>
              <a:t>稽核單位辦理</a:t>
            </a:r>
            <a:r>
              <a:rPr lang="zh-TW" altLang="en-US" sz="2500" b="1" dirty="0">
                <a:solidFill>
                  <a:schemeClr val="bg1"/>
                </a:solidFill>
                <a:latin typeface="微軟正黑體" panose="020B0604030504040204" pitchFamily="34" charset="-120"/>
                <a:ea typeface="微軟正黑體" panose="020B0604030504040204" pitchFamily="34" charset="-120"/>
              </a:rPr>
              <a:t>下列各項查核或調查結果</a:t>
            </a:r>
            <a:r>
              <a:rPr lang="zh-TW" altLang="en-US" sz="2500" b="1" dirty="0" smtClean="0">
                <a:solidFill>
                  <a:schemeClr val="bg1"/>
                </a:solidFill>
                <a:latin typeface="微軟正黑體" panose="020B0604030504040204" pitchFamily="34" charset="-120"/>
                <a:ea typeface="微軟正黑體" panose="020B0604030504040204" pitchFamily="34" charset="-120"/>
              </a:rPr>
              <a:t>，皆應依查核</a:t>
            </a:r>
            <a:r>
              <a:rPr lang="zh-TW" altLang="en-US" sz="2500" b="1" dirty="0">
                <a:solidFill>
                  <a:schemeClr val="bg1"/>
                </a:solidFill>
                <a:latin typeface="微軟正黑體" panose="020B0604030504040204" pitchFamily="34" charset="-120"/>
                <a:ea typeface="微軟正黑體" panose="020B0604030504040204" pitchFamily="34" charset="-120"/>
              </a:rPr>
              <a:t>結論摘要陳報本</a:t>
            </a:r>
            <a:r>
              <a:rPr lang="zh-TW" altLang="en-US" sz="2500" b="1" dirty="0" smtClean="0">
                <a:solidFill>
                  <a:schemeClr val="bg1"/>
                </a:solidFill>
                <a:latin typeface="微軟正黑體" panose="020B0604030504040204" pitchFamily="34" charset="-120"/>
                <a:ea typeface="微軟正黑體" panose="020B0604030504040204" pitchFamily="34" charset="-120"/>
              </a:rPr>
              <a:t>局：</a:t>
            </a:r>
            <a:endParaRPr lang="zh-TW" altLang="en-US" sz="2500" b="1" dirty="0">
              <a:solidFill>
                <a:schemeClr val="bg1"/>
              </a:solidFill>
              <a:latin typeface="微軟正黑體" panose="020B0604030504040204" pitchFamily="34" charset="-120"/>
              <a:ea typeface="微軟正黑體" panose="020B0604030504040204" pitchFamily="34" charset="-120"/>
            </a:endParaRPr>
          </a:p>
          <a:p>
            <a:pPr algn="just"/>
            <a:r>
              <a:rPr lang="en-US" altLang="zh-TW" sz="2500" b="1" dirty="0" smtClean="0">
                <a:solidFill>
                  <a:schemeClr val="bg1"/>
                </a:solidFill>
                <a:latin typeface="Agency FB"/>
                <a:ea typeface="微軟正黑體" panose="020B0604030504040204" pitchFamily="34" charset="-120"/>
              </a:rPr>
              <a:t>•</a:t>
            </a:r>
            <a:r>
              <a:rPr lang="zh-TW" altLang="en-US" sz="2500" b="1" dirty="0" smtClean="0">
                <a:solidFill>
                  <a:schemeClr val="bg1"/>
                </a:solidFill>
                <a:latin typeface="微軟正黑體" panose="020B0604030504040204" pitchFamily="34" charset="-120"/>
                <a:ea typeface="微軟正黑體" panose="020B0604030504040204" pitchFamily="34" charset="-120"/>
              </a:rPr>
              <a:t>一般</a:t>
            </a:r>
            <a:r>
              <a:rPr lang="zh-TW" altLang="en-US" sz="2500" b="1" dirty="0">
                <a:solidFill>
                  <a:schemeClr val="bg1"/>
                </a:solidFill>
                <a:latin typeface="微軟正黑體" panose="020B0604030504040204" pitchFamily="34" charset="-120"/>
                <a:ea typeface="微軟正黑體" panose="020B0604030504040204" pitchFamily="34" charset="-120"/>
              </a:rPr>
              <a:t>查核。</a:t>
            </a:r>
          </a:p>
          <a:p>
            <a:pPr marL="139700" indent="-139700" algn="just"/>
            <a:r>
              <a:rPr lang="en-US" altLang="zh-TW" sz="2500" b="1" dirty="0">
                <a:solidFill>
                  <a:schemeClr val="bg1"/>
                </a:solidFill>
                <a:latin typeface="Agency FB"/>
                <a:ea typeface="微軟正黑體" panose="020B0604030504040204" pitchFamily="34" charset="-120"/>
              </a:rPr>
              <a:t>•</a:t>
            </a:r>
            <a:r>
              <a:rPr lang="zh-TW" altLang="en-US" sz="2500" b="1" dirty="0" smtClean="0">
                <a:solidFill>
                  <a:schemeClr val="bg1"/>
                </a:solidFill>
                <a:latin typeface="微軟正黑體" panose="020B0604030504040204" pitchFamily="34" charset="-120"/>
                <a:ea typeface="微軟正黑體" panose="020B0604030504040204" pitchFamily="34" charset="-120"/>
              </a:rPr>
              <a:t>各種</a:t>
            </a:r>
            <a:r>
              <a:rPr lang="zh-TW" altLang="en-US" sz="2500" b="1" dirty="0">
                <a:solidFill>
                  <a:schemeClr val="bg1"/>
                </a:solidFill>
                <a:latin typeface="微軟正黑體" panose="020B0604030504040204" pitchFamily="34" charset="-120"/>
                <a:ea typeface="微軟正黑體" panose="020B0604030504040204" pitchFamily="34" charset="-120"/>
              </a:rPr>
              <a:t>專案查核</a:t>
            </a:r>
            <a:r>
              <a:rPr lang="en-US" altLang="zh-TW" sz="2500" b="1" dirty="0">
                <a:solidFill>
                  <a:schemeClr val="bg1"/>
                </a:solidFill>
                <a:latin typeface="微軟正黑體" panose="020B0604030504040204" pitchFamily="34" charset="-120"/>
                <a:ea typeface="微軟正黑體" panose="020B0604030504040204" pitchFamily="34" charset="-120"/>
              </a:rPr>
              <a:t>【</a:t>
            </a:r>
            <a:r>
              <a:rPr lang="zh-TW" altLang="en-US" sz="2500" b="1" dirty="0">
                <a:solidFill>
                  <a:schemeClr val="bg1"/>
                </a:solidFill>
                <a:latin typeface="微軟正黑體" panose="020B0604030504040204" pitchFamily="34" charset="-120"/>
                <a:ea typeface="微軟正黑體" panose="020B0604030504040204" pitchFamily="34" charset="-120"/>
              </a:rPr>
              <a:t>不論是否屬稽核計畫內之</a:t>
            </a:r>
            <a:r>
              <a:rPr lang="zh-TW" altLang="en-US" sz="2500" b="1" dirty="0" smtClean="0">
                <a:solidFill>
                  <a:schemeClr val="bg1"/>
                </a:solidFill>
                <a:latin typeface="微軟正黑體" panose="020B0604030504040204" pitchFamily="34" charset="-120"/>
                <a:ea typeface="微軟正黑體" panose="020B0604030504040204" pitchFamily="34" charset="-120"/>
              </a:rPr>
              <a:t>查核，亦</a:t>
            </a:r>
            <a:r>
              <a:rPr lang="zh-TW" altLang="en-US" sz="2500" b="1" dirty="0">
                <a:solidFill>
                  <a:schemeClr val="bg1"/>
                </a:solidFill>
                <a:latin typeface="微軟正黑體" panose="020B0604030504040204" pitchFamily="34" charset="-120"/>
                <a:ea typeface="微軟正黑體" panose="020B0604030504040204" pitchFamily="34" charset="-120"/>
              </a:rPr>
              <a:t>不論名稱為調查</a:t>
            </a:r>
            <a:r>
              <a:rPr lang="en-US" altLang="zh-TW" sz="2500" b="1" dirty="0">
                <a:solidFill>
                  <a:schemeClr val="bg1"/>
                </a:solidFill>
                <a:latin typeface="微軟正黑體" panose="020B0604030504040204" pitchFamily="34" charset="-120"/>
                <a:ea typeface="微軟正黑體" panose="020B0604030504040204" pitchFamily="34" charset="-120"/>
              </a:rPr>
              <a:t>(</a:t>
            </a:r>
            <a:r>
              <a:rPr lang="zh-TW" altLang="en-US" sz="2500" b="1" dirty="0">
                <a:solidFill>
                  <a:schemeClr val="bg1"/>
                </a:solidFill>
                <a:latin typeface="微軟正黑體" panose="020B0604030504040204" pitchFamily="34" charset="-120"/>
                <a:ea typeface="微軟正黑體" panose="020B0604030504040204" pitchFamily="34" charset="-120"/>
              </a:rPr>
              <a:t>評估</a:t>
            </a:r>
            <a:r>
              <a:rPr lang="en-US" altLang="zh-TW" sz="2500" b="1" dirty="0">
                <a:solidFill>
                  <a:schemeClr val="bg1"/>
                </a:solidFill>
                <a:latin typeface="微軟正黑體" panose="020B0604030504040204" pitchFamily="34" charset="-120"/>
                <a:ea typeface="微軟正黑體" panose="020B0604030504040204" pitchFamily="34" charset="-120"/>
              </a:rPr>
              <a:t>)</a:t>
            </a:r>
            <a:r>
              <a:rPr lang="zh-TW" altLang="en-US" sz="2500" b="1" dirty="0">
                <a:solidFill>
                  <a:schemeClr val="bg1"/>
                </a:solidFill>
                <a:latin typeface="微軟正黑體" panose="020B0604030504040204" pitchFamily="34" charset="-120"/>
                <a:ea typeface="微軟正黑體" panose="020B0604030504040204" pitchFamily="34" charset="-120"/>
              </a:rPr>
              <a:t>報告或以其他名稱與形式</a:t>
            </a:r>
            <a:r>
              <a:rPr lang="en-US" altLang="zh-TW" sz="2500" b="1" dirty="0">
                <a:solidFill>
                  <a:schemeClr val="bg1"/>
                </a:solidFill>
                <a:latin typeface="微軟正黑體" panose="020B0604030504040204" pitchFamily="34" charset="-120"/>
                <a:ea typeface="微軟正黑體" panose="020B0604030504040204" pitchFamily="34" charset="-120"/>
              </a:rPr>
              <a:t>(</a:t>
            </a:r>
            <a:r>
              <a:rPr lang="zh-TW" altLang="en-US" sz="2500" b="1" dirty="0">
                <a:solidFill>
                  <a:schemeClr val="bg1"/>
                </a:solidFill>
                <a:latin typeface="微軟正黑體" panose="020B0604030504040204" pitchFamily="34" charset="-120"/>
                <a:ea typeface="微軟正黑體" panose="020B0604030504040204" pitchFamily="34" charset="-120"/>
              </a:rPr>
              <a:t>如簽呈</a:t>
            </a:r>
            <a:r>
              <a:rPr lang="en-US" altLang="zh-TW" sz="2500" b="1" dirty="0">
                <a:solidFill>
                  <a:schemeClr val="bg1"/>
                </a:solidFill>
                <a:latin typeface="微軟正黑體" panose="020B0604030504040204" pitchFamily="34" charset="-120"/>
                <a:ea typeface="微軟正黑體" panose="020B0604030504040204" pitchFamily="34" charset="-120"/>
              </a:rPr>
              <a:t>)</a:t>
            </a:r>
            <a:r>
              <a:rPr lang="zh-TW" altLang="en-US" sz="2500" b="1" dirty="0">
                <a:solidFill>
                  <a:schemeClr val="bg1"/>
                </a:solidFill>
                <a:latin typeface="微軟正黑體" panose="020B0604030504040204" pitchFamily="34" charset="-120"/>
                <a:ea typeface="微軟正黑體" panose="020B0604030504040204" pitchFamily="34" charset="-120"/>
              </a:rPr>
              <a:t>呈現</a:t>
            </a:r>
            <a:r>
              <a:rPr lang="en-US" altLang="zh-TW" sz="2500" b="1" dirty="0" smtClean="0">
                <a:solidFill>
                  <a:schemeClr val="bg1"/>
                </a:solidFill>
                <a:latin typeface="微軟正黑體" panose="020B0604030504040204" pitchFamily="34" charset="-120"/>
                <a:ea typeface="微軟正黑體" panose="020B0604030504040204" pitchFamily="34" charset="-120"/>
              </a:rPr>
              <a:t>】</a:t>
            </a:r>
            <a:r>
              <a:rPr lang="zh-TW" altLang="en-US" sz="2500" b="1" dirty="0" smtClean="0">
                <a:solidFill>
                  <a:schemeClr val="bg1"/>
                </a:solidFill>
                <a:latin typeface="微軟正黑體" panose="020B0604030504040204" pitchFamily="34" charset="-120"/>
                <a:ea typeface="微軟正黑體" panose="020B0604030504040204" pitchFamily="34" charset="-120"/>
              </a:rPr>
              <a:t>。</a:t>
            </a:r>
            <a:endParaRPr lang="zh-TW" altLang="en-US" sz="2500" b="1" dirty="0">
              <a:solidFill>
                <a:schemeClr val="bg1"/>
              </a:solidFill>
              <a:latin typeface="微軟正黑體" panose="020B0604030504040204" pitchFamily="34" charset="-120"/>
              <a:ea typeface="微軟正黑體" panose="020B0604030504040204" pitchFamily="34" charset="-120"/>
            </a:endParaRPr>
          </a:p>
          <a:p>
            <a:pPr marL="177800" indent="-177800" algn="just"/>
            <a:r>
              <a:rPr lang="en-US" altLang="zh-TW" sz="2500" b="1" dirty="0">
                <a:solidFill>
                  <a:schemeClr val="bg1"/>
                </a:solidFill>
                <a:latin typeface="Agency FB"/>
                <a:ea typeface="微軟正黑體" panose="020B0604030504040204" pitchFamily="34" charset="-120"/>
              </a:rPr>
              <a:t>•</a:t>
            </a:r>
            <a:r>
              <a:rPr lang="zh-TW" altLang="en-US" sz="2500" b="1" dirty="0" smtClean="0">
                <a:solidFill>
                  <a:schemeClr val="bg1"/>
                </a:solidFill>
                <a:latin typeface="微軟正黑體" panose="020B0604030504040204" pitchFamily="34" charset="-120"/>
                <a:ea typeface="微軟正黑體" panose="020B0604030504040204" pitchFamily="34" charset="-120"/>
              </a:rPr>
              <a:t>由公司其他</a:t>
            </a:r>
            <a:r>
              <a:rPr lang="zh-TW" altLang="en-US" sz="2500" b="1" dirty="0">
                <a:solidFill>
                  <a:schemeClr val="bg1"/>
                </a:solidFill>
                <a:latin typeface="微軟正黑體" panose="020B0604030504040204" pitchFamily="34" charset="-120"/>
                <a:ea typeface="微軟正黑體" panose="020B0604030504040204" pitchFamily="34" charset="-120"/>
              </a:rPr>
              <a:t>業務單位辦理，於知會內部稽核單位並</a:t>
            </a:r>
            <a:r>
              <a:rPr lang="zh-TW" altLang="en-US" sz="2500" b="1" dirty="0" smtClean="0">
                <a:solidFill>
                  <a:schemeClr val="bg1"/>
                </a:solidFill>
                <a:latin typeface="微軟正黑體" panose="020B0604030504040204" pitchFamily="34" charset="-120"/>
                <a:ea typeface="微軟正黑體" panose="020B0604030504040204" pitchFamily="34" charset="-120"/>
              </a:rPr>
              <a:t>經衡</a:t>
            </a:r>
            <a:r>
              <a:rPr lang="zh-TW" altLang="en-US" sz="2500" b="1" dirty="0">
                <a:solidFill>
                  <a:schemeClr val="bg1"/>
                </a:solidFill>
                <a:latin typeface="微軟正黑體" panose="020B0604030504040204" pitchFamily="34" charset="-120"/>
                <a:ea typeface="微軟正黑體" panose="020B0604030504040204" pitchFamily="34" charset="-120"/>
              </a:rPr>
              <a:t>酌判斷後須陳報本局者。</a:t>
            </a:r>
          </a:p>
        </p:txBody>
      </p:sp>
      <p:sp>
        <p:nvSpPr>
          <p:cNvPr id="40" name="文字方塊 39"/>
          <p:cNvSpPr txBox="1"/>
          <p:nvPr/>
        </p:nvSpPr>
        <p:spPr>
          <a:xfrm>
            <a:off x="3177" y="4870121"/>
            <a:ext cx="611672" cy="707886"/>
          </a:xfrm>
          <a:prstGeom prst="rect">
            <a:avLst/>
          </a:prstGeom>
          <a:noFill/>
        </p:spPr>
        <p:txBody>
          <a:bodyPr wrap="square" rtlCol="0">
            <a:spAutoFit/>
          </a:bodyPr>
          <a:lstStyle/>
          <a:p>
            <a:pPr>
              <a:spcAft>
                <a:spcPts val="0"/>
              </a:spcAft>
            </a:pPr>
            <a:r>
              <a:rPr lang="en-US" altLang="zh-TW" sz="4000" b="1" dirty="0" smtClean="0">
                <a:solidFill>
                  <a:schemeClr val="accent1">
                    <a:lumMod val="75000"/>
                  </a:schemeClr>
                </a:solidFill>
                <a:latin typeface="Wingdings"/>
                <a:ea typeface="SimSun"/>
                <a:cs typeface="SimSun"/>
              </a:rPr>
              <a:t>ü</a:t>
            </a:r>
            <a:endParaRPr lang="zh-TW" altLang="en-US" sz="4000" b="1" dirty="0">
              <a:solidFill>
                <a:schemeClr val="accent1">
                  <a:lumMod val="75000"/>
                </a:schemeClr>
              </a:solidFill>
            </a:endParaRPr>
          </a:p>
        </p:txBody>
      </p:sp>
    </p:spTree>
    <p:extLst>
      <p:ext uri="{BB962C8B-B14F-4D97-AF65-F5344CB8AC3E}">
        <p14:creationId xmlns:p14="http://schemas.microsoft.com/office/powerpoint/2010/main" val="11617513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線接點 9"/>
          <p:cNvCxnSpPr/>
          <p:nvPr/>
        </p:nvCxnSpPr>
        <p:spPr>
          <a:xfrm>
            <a:off x="341173" y="1570635"/>
            <a:ext cx="0" cy="64671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線接點 11"/>
          <p:cNvCxnSpPr/>
          <p:nvPr/>
        </p:nvCxnSpPr>
        <p:spPr>
          <a:xfrm>
            <a:off x="1460598" y="1405843"/>
            <a:ext cx="7056000"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線接點 13"/>
          <p:cNvCxnSpPr/>
          <p:nvPr/>
        </p:nvCxnSpPr>
        <p:spPr>
          <a:xfrm>
            <a:off x="8509630" y="1403455"/>
            <a:ext cx="201786" cy="15765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7" name="圓角矩形 6"/>
          <p:cNvSpPr/>
          <p:nvPr/>
        </p:nvSpPr>
        <p:spPr>
          <a:xfrm>
            <a:off x="144072" y="1083875"/>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缺失類型</a:t>
            </a:r>
            <a:endParaRPr lang="zh-TW" altLang="en-US" sz="2400" b="1" dirty="0">
              <a:latin typeface="微軟正黑體" panose="020B0604030504040204" pitchFamily="34" charset="-120"/>
              <a:ea typeface="微軟正黑體" panose="020B0604030504040204" pitchFamily="34" charset="-120"/>
            </a:endParaRPr>
          </a:p>
        </p:txBody>
      </p:sp>
      <p:cxnSp>
        <p:nvCxnSpPr>
          <p:cNvPr id="18" name="直線接點 17"/>
          <p:cNvCxnSpPr/>
          <p:nvPr/>
        </p:nvCxnSpPr>
        <p:spPr>
          <a:xfrm>
            <a:off x="8711415" y="1561110"/>
            <a:ext cx="0" cy="20856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文字方塊 20"/>
          <p:cNvSpPr txBox="1"/>
          <p:nvPr/>
        </p:nvSpPr>
        <p:spPr>
          <a:xfrm>
            <a:off x="409670" y="1497609"/>
            <a:ext cx="8301746" cy="886817"/>
          </a:xfrm>
          <a:prstGeom prst="rect">
            <a:avLst/>
          </a:prstGeom>
          <a:noFill/>
        </p:spPr>
        <p:txBody>
          <a:bodyPr wrap="square" rIns="0" rtlCol="0">
            <a:noAutofit/>
          </a:bodyPr>
          <a:lstStyle/>
          <a:p>
            <a:r>
              <a:rPr lang="zh-TW" altLang="en-US" sz="2400" b="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內部</a:t>
            </a:r>
            <a:r>
              <a:rPr lang="zh-TW" altLang="en-US" sz="240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稽核</a:t>
            </a:r>
            <a:r>
              <a:rPr lang="zh-TW" altLang="en-US" sz="2400" b="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單位對主管機關</a:t>
            </a:r>
            <a:r>
              <a:rPr lang="zh-TW" altLang="en-US" sz="240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之檢查</a:t>
            </a:r>
            <a:r>
              <a:rPr lang="zh-TW" altLang="en-US" sz="2400" b="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意見，未能</a:t>
            </a:r>
            <a:r>
              <a:rPr lang="zh-TW" altLang="en-US" sz="240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積極督導受檢單位改善；受檢單位申復檢查意見改善情形與事實不符，稽核</a:t>
            </a:r>
            <a:r>
              <a:rPr lang="zh-TW" altLang="en-US" sz="2400" b="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單位未</a:t>
            </a:r>
            <a:r>
              <a:rPr lang="zh-TW" altLang="en-US" sz="240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確實審核，仍就申復意見函</a:t>
            </a:r>
            <a:r>
              <a:rPr lang="zh-TW" altLang="en-US" sz="2400" b="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報主管機關</a:t>
            </a:r>
            <a:endParaRPr lang="zh-TW" altLang="en-US" sz="240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cxnSp>
        <p:nvCxnSpPr>
          <p:cNvPr id="28" name="直線接點 27"/>
          <p:cNvCxnSpPr/>
          <p:nvPr/>
        </p:nvCxnSpPr>
        <p:spPr>
          <a:xfrm>
            <a:off x="341173" y="3141198"/>
            <a:ext cx="0" cy="64671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線接點 28"/>
          <p:cNvCxnSpPr/>
          <p:nvPr/>
        </p:nvCxnSpPr>
        <p:spPr>
          <a:xfrm flipV="1">
            <a:off x="1460597" y="2974017"/>
            <a:ext cx="7056000"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線接點 29"/>
          <p:cNvCxnSpPr/>
          <p:nvPr/>
        </p:nvCxnSpPr>
        <p:spPr>
          <a:xfrm>
            <a:off x="8509630" y="2974018"/>
            <a:ext cx="201786" cy="15765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圓角矩形 30"/>
          <p:cNvSpPr/>
          <p:nvPr/>
        </p:nvSpPr>
        <p:spPr>
          <a:xfrm>
            <a:off x="144072" y="2654438"/>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缺失情節</a:t>
            </a:r>
            <a:endParaRPr lang="zh-TW" altLang="en-US" sz="2400" b="1" dirty="0">
              <a:latin typeface="微軟正黑體" panose="020B0604030504040204" pitchFamily="34" charset="-120"/>
              <a:ea typeface="微軟正黑體" panose="020B0604030504040204" pitchFamily="34" charset="-120"/>
            </a:endParaRPr>
          </a:p>
        </p:txBody>
      </p:sp>
      <p:cxnSp>
        <p:nvCxnSpPr>
          <p:cNvPr id="32" name="直線接點 31"/>
          <p:cNvCxnSpPr/>
          <p:nvPr/>
        </p:nvCxnSpPr>
        <p:spPr>
          <a:xfrm>
            <a:off x="8711415" y="3131673"/>
            <a:ext cx="0" cy="20856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文字方塊 32"/>
          <p:cNvSpPr txBox="1"/>
          <p:nvPr/>
        </p:nvSpPr>
        <p:spPr>
          <a:xfrm>
            <a:off x="409670" y="3030070"/>
            <a:ext cx="8448580" cy="3434229"/>
          </a:xfrm>
          <a:prstGeom prst="rect">
            <a:avLst/>
          </a:prstGeom>
          <a:noFill/>
        </p:spPr>
        <p:txBody>
          <a:bodyPr wrap="square" rIns="0" rtlCol="0">
            <a:noAutofit/>
          </a:bodyPr>
          <a:lstStyle/>
          <a:p>
            <a:r>
              <a:rPr lang="zh-TW" altLang="en-US" sz="2450" b="1" dirty="0" smtClean="0">
                <a:solidFill>
                  <a:schemeClr val="bg1"/>
                </a:solidFill>
                <a:latin typeface="微軟正黑體" panose="020B0604030504040204" pitchFamily="34" charset="-120"/>
                <a:ea typeface="微軟正黑體" panose="020B0604030504040204" pitchFamily="34" charset="-120"/>
              </a:rPr>
              <a:t>如：</a:t>
            </a:r>
            <a:endParaRPr lang="en-US" altLang="zh-TW" sz="2450" b="1" dirty="0" smtClean="0">
              <a:solidFill>
                <a:schemeClr val="bg1"/>
              </a:solidFill>
              <a:latin typeface="微軟正黑體" panose="020B0604030504040204" pitchFamily="34" charset="-120"/>
              <a:ea typeface="微軟正黑體" panose="020B0604030504040204" pitchFamily="34" charset="-120"/>
            </a:endParaRPr>
          </a:p>
          <a:p>
            <a:r>
              <a:rPr lang="zh-TW" altLang="en-US" sz="2400" b="1" dirty="0" smtClean="0">
                <a:solidFill>
                  <a:schemeClr val="bg1"/>
                </a:solidFill>
                <a:latin typeface="微軟正黑體" panose="020B0604030504040204" pitchFamily="34" charset="-120"/>
                <a:ea typeface="微軟正黑體" panose="020B0604030504040204" pitchFamily="34" charset="-120"/>
              </a:rPr>
              <a:t>對不動產投資案</a:t>
            </a:r>
            <a:r>
              <a:rPr lang="zh-TW" altLang="en-US" sz="2400" b="1" dirty="0">
                <a:solidFill>
                  <a:schemeClr val="bg1"/>
                </a:solidFill>
                <a:latin typeface="微軟正黑體" panose="020B0604030504040204" pitchFamily="34" charset="-120"/>
                <a:ea typeface="微軟正黑體" panose="020B0604030504040204" pitchFamily="34" charset="-120"/>
              </a:rPr>
              <a:t>之取得徵信評估及鑑價機制等缺失</a:t>
            </a:r>
            <a:r>
              <a:rPr lang="zh-TW" altLang="en-US" sz="2400" b="1" dirty="0" smtClean="0">
                <a:solidFill>
                  <a:schemeClr val="bg1"/>
                </a:solidFill>
                <a:latin typeface="微軟正黑體" panose="020B0604030504040204" pitchFamily="34" charset="-120"/>
                <a:ea typeface="微軟正黑體" panose="020B0604030504040204" pitchFamily="34" charset="-120"/>
              </a:rPr>
              <a:t>、國外</a:t>
            </a:r>
            <a:r>
              <a:rPr lang="zh-TW" altLang="en-US" sz="2400" b="1" dirty="0">
                <a:solidFill>
                  <a:schemeClr val="bg1"/>
                </a:solidFill>
                <a:latin typeface="微軟正黑體" panose="020B0604030504040204" pitchFamily="34" charset="-120"/>
                <a:ea typeface="微軟正黑體" panose="020B0604030504040204" pitchFamily="34" charset="-120"/>
              </a:rPr>
              <a:t>投資之詢價作業缺失等</a:t>
            </a:r>
            <a:r>
              <a:rPr lang="zh-TW" altLang="en-US" sz="2400" b="1" dirty="0" smtClean="0">
                <a:solidFill>
                  <a:schemeClr val="bg1"/>
                </a:solidFill>
                <a:latin typeface="微軟正黑體" panose="020B0604030504040204" pitchFamily="34" charset="-120"/>
                <a:ea typeface="微軟正黑體" panose="020B0604030504040204" pitchFamily="34" charset="-120"/>
              </a:rPr>
              <a:t>，受查單位之回復僅著重陳述缺失發生情形，稽核單位未</a:t>
            </a:r>
            <a:r>
              <a:rPr lang="zh-TW" altLang="en-US" sz="2400" b="1" dirty="0">
                <a:solidFill>
                  <a:schemeClr val="bg1"/>
                </a:solidFill>
                <a:latin typeface="微軟正黑體" panose="020B0604030504040204" pitchFamily="34" charset="-120"/>
                <a:ea typeface="微軟正黑體" panose="020B0604030504040204" pitchFamily="34" charset="-120"/>
              </a:rPr>
              <a:t>請受查單位就內控不足處增訂價格評估機制、契約簽訂程序及詢價、價格審核機制等強化內控措施以督促受查單位積極</a:t>
            </a:r>
            <a:r>
              <a:rPr lang="zh-TW" altLang="en-US" sz="2400" b="1" dirty="0" smtClean="0">
                <a:solidFill>
                  <a:schemeClr val="bg1"/>
                </a:solidFill>
                <a:latin typeface="微軟正黑體" panose="020B0604030504040204" pitchFamily="34" charset="-120"/>
                <a:ea typeface="微軟正黑體" panose="020B0604030504040204" pitchFamily="34" charset="-120"/>
              </a:rPr>
              <a:t>改善，即回復本局尚依檢查意見辦理。</a:t>
            </a:r>
            <a:endParaRPr lang="en-US" altLang="zh-TW" sz="2400" b="1" dirty="0" smtClean="0">
              <a:solidFill>
                <a:schemeClr val="bg1"/>
              </a:solidFill>
              <a:latin typeface="微軟正黑體" panose="020B0604030504040204" pitchFamily="34" charset="-120"/>
              <a:ea typeface="微軟正黑體" panose="020B0604030504040204" pitchFamily="34" charset="-120"/>
            </a:endParaRPr>
          </a:p>
          <a:p>
            <a:pPr algn="just"/>
            <a:endParaRPr lang="en-US" altLang="zh-TW" sz="500" b="1" dirty="0">
              <a:solidFill>
                <a:schemeClr val="bg1"/>
              </a:solidFill>
              <a:latin typeface="微軟正黑體" panose="020B0604030504040204" pitchFamily="34" charset="-120"/>
              <a:ea typeface="微軟正黑體" panose="020B0604030504040204" pitchFamily="34" charset="-120"/>
            </a:endParaRPr>
          </a:p>
          <a:p>
            <a:r>
              <a:rPr lang="zh-TW" altLang="en-US" sz="2400" b="1" dirty="0" smtClean="0">
                <a:solidFill>
                  <a:schemeClr val="bg1"/>
                </a:solidFill>
                <a:latin typeface="微軟正黑體" panose="020B0604030504040204" pitchFamily="34" charset="-120"/>
                <a:ea typeface="微軟正黑體" panose="020B0604030504040204" pitchFamily="34" charset="-120"/>
              </a:rPr>
              <a:t>對國外</a:t>
            </a:r>
            <a:r>
              <a:rPr lang="zh-TW" altLang="en-US" sz="2400" b="1" dirty="0">
                <a:solidFill>
                  <a:schemeClr val="bg1"/>
                </a:solidFill>
                <a:latin typeface="微軟正黑體" panose="020B0604030504040204" pitchFamily="34" charset="-120"/>
                <a:ea typeface="微軟正黑體" panose="020B0604030504040204" pitchFamily="34" charset="-120"/>
              </a:rPr>
              <a:t>債券投資未訂留存詢價紀錄機制之缺失，受查單位申復已</a:t>
            </a:r>
            <a:r>
              <a:rPr lang="zh-TW" altLang="en-US" sz="2400" b="1" dirty="0" smtClean="0">
                <a:solidFill>
                  <a:schemeClr val="bg1"/>
                </a:solidFill>
                <a:latin typeface="微軟正黑體" panose="020B0604030504040204" pitchFamily="34" charset="-120"/>
                <a:ea typeface="微軟正黑體" panose="020B0604030504040204" pitchFamily="34" charset="-120"/>
              </a:rPr>
              <a:t>增訂作業準則規範</a:t>
            </a:r>
            <a:r>
              <a:rPr lang="zh-TW" altLang="en-US" sz="2400" b="1" dirty="0">
                <a:solidFill>
                  <a:schemeClr val="bg1"/>
                </a:solidFill>
                <a:latin typeface="微軟正黑體" panose="020B0604030504040204" pitchFamily="34" charset="-120"/>
                <a:ea typeface="微軟正黑體" panose="020B0604030504040204" pitchFamily="34" charset="-120"/>
              </a:rPr>
              <a:t>詢價作業，稽核室並據以函報已改善，</a:t>
            </a:r>
            <a:r>
              <a:rPr lang="zh-TW" altLang="en-US" sz="2400" b="1" dirty="0" smtClean="0">
                <a:solidFill>
                  <a:schemeClr val="bg1"/>
                </a:solidFill>
                <a:latin typeface="微軟正黑體" panose="020B0604030504040204" pitchFamily="34" charset="-120"/>
                <a:ea typeface="微軟正黑體" panose="020B0604030504040204" pitchFamily="34" charset="-120"/>
              </a:rPr>
              <a:t>惟查該</a:t>
            </a:r>
            <a:r>
              <a:rPr lang="zh-TW" altLang="en-US" sz="2400" b="1" dirty="0">
                <a:solidFill>
                  <a:schemeClr val="bg1"/>
                </a:solidFill>
                <a:latin typeface="微軟正黑體" panose="020B0604030504040204" pitchFamily="34" charset="-120"/>
                <a:ea typeface="微軟正黑體" panose="020B0604030504040204" pitchFamily="34" charset="-120"/>
              </a:rPr>
              <a:t>準則並未規範詢價紀錄之留存機制，受查單位申復改善情形與事實</a:t>
            </a:r>
            <a:r>
              <a:rPr lang="zh-TW" altLang="en-US" sz="2400" b="1" dirty="0" smtClean="0">
                <a:solidFill>
                  <a:schemeClr val="bg1"/>
                </a:solidFill>
                <a:latin typeface="微軟正黑體" panose="020B0604030504040204" pitchFamily="34" charset="-120"/>
                <a:ea typeface="微軟正黑體" panose="020B0604030504040204" pitchFamily="34" charset="-120"/>
              </a:rPr>
              <a:t>不符，稽核</a:t>
            </a:r>
            <a:r>
              <a:rPr lang="zh-TW" altLang="en-US" sz="2400" b="1" dirty="0">
                <a:solidFill>
                  <a:schemeClr val="bg1"/>
                </a:solidFill>
                <a:latin typeface="微軟正黑體" panose="020B0604030504040204" pitchFamily="34" charset="-120"/>
                <a:ea typeface="微軟正黑體" panose="020B0604030504040204" pitchFamily="34" charset="-120"/>
              </a:rPr>
              <a:t>單位對申復意見之審核有欠嚴謹。</a:t>
            </a:r>
          </a:p>
        </p:txBody>
      </p:sp>
      <p:sp>
        <p:nvSpPr>
          <p:cNvPr id="23" name="Rectangle 2"/>
          <p:cNvSpPr txBox="1">
            <a:spLocks noChangeArrowheads="1"/>
          </p:cNvSpPr>
          <p:nvPr/>
        </p:nvSpPr>
        <p:spPr bwMode="auto">
          <a:xfrm>
            <a:off x="1460597" y="254000"/>
            <a:ext cx="7532565" cy="838200"/>
          </a:xfrm>
          <a:prstGeom prst="rect">
            <a:avLst/>
          </a:prstGeo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lvl1pPr defTabSz="914400">
              <a:lnSpc>
                <a:spcPct val="90000"/>
              </a:lnSpc>
              <a:spcBef>
                <a:spcPct val="0"/>
              </a:spcBef>
              <a:buNone/>
              <a:defRPr sz="3600" b="1">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cs typeface="+mj-cs"/>
              </a:defRPr>
            </a:lvl1pPr>
          </a:lstStyle>
          <a:p>
            <a:r>
              <a:rPr lang="zh-TW" altLang="en-US" dirty="0"/>
              <a:t>內部稽核</a:t>
            </a:r>
            <a:r>
              <a:rPr lang="zh-TW" altLang="en-US" dirty="0" smtClean="0"/>
              <a:t>主要</a:t>
            </a:r>
            <a:r>
              <a:rPr lang="zh-TW" altLang="en-US" dirty="0"/>
              <a:t>缺失</a:t>
            </a:r>
            <a:r>
              <a:rPr lang="en-US" altLang="zh-TW" dirty="0" smtClean="0"/>
              <a:t>(</a:t>
            </a:r>
            <a:r>
              <a:rPr lang="zh-TW" altLang="en-US" dirty="0" smtClean="0"/>
              <a:t>七</a:t>
            </a:r>
            <a:r>
              <a:rPr lang="en-US" altLang="zh-TW" dirty="0" smtClean="0"/>
              <a:t>)</a:t>
            </a:r>
            <a:endParaRPr lang="zh-TW" altLang="en-US" dirty="0"/>
          </a:p>
        </p:txBody>
      </p:sp>
      <p:sp>
        <p:nvSpPr>
          <p:cNvPr id="17" name="文字方塊 16"/>
          <p:cNvSpPr txBox="1"/>
          <p:nvPr/>
        </p:nvSpPr>
        <p:spPr>
          <a:xfrm>
            <a:off x="3177" y="3317247"/>
            <a:ext cx="611672" cy="584775"/>
          </a:xfrm>
          <a:prstGeom prst="rect">
            <a:avLst/>
          </a:prstGeom>
          <a:noFill/>
        </p:spPr>
        <p:txBody>
          <a:bodyPr wrap="square" rtlCol="0">
            <a:spAutoFit/>
          </a:bodyPr>
          <a:lstStyle/>
          <a:p>
            <a:pPr>
              <a:spcAft>
                <a:spcPts val="0"/>
              </a:spcAft>
            </a:pPr>
            <a:r>
              <a:rPr lang="en-US" altLang="zh-TW" sz="3200" b="1" dirty="0" smtClean="0">
                <a:solidFill>
                  <a:schemeClr val="accent1">
                    <a:lumMod val="75000"/>
                  </a:schemeClr>
                </a:solidFill>
                <a:latin typeface="Wingdings"/>
                <a:ea typeface="SimSun"/>
                <a:cs typeface="SimSun"/>
                <a:sym typeface="Webdings"/>
              </a:rPr>
              <a:t></a:t>
            </a:r>
            <a:endParaRPr lang="zh-TW" altLang="en-US" sz="3200" b="1" dirty="0">
              <a:solidFill>
                <a:schemeClr val="accent1">
                  <a:lumMod val="75000"/>
                </a:schemeClr>
              </a:solidFill>
            </a:endParaRPr>
          </a:p>
        </p:txBody>
      </p:sp>
      <p:sp>
        <p:nvSpPr>
          <p:cNvPr id="19" name="文字方塊 18"/>
          <p:cNvSpPr txBox="1"/>
          <p:nvPr/>
        </p:nvSpPr>
        <p:spPr>
          <a:xfrm>
            <a:off x="3177" y="5209547"/>
            <a:ext cx="611672" cy="584775"/>
          </a:xfrm>
          <a:prstGeom prst="rect">
            <a:avLst/>
          </a:prstGeom>
          <a:noFill/>
        </p:spPr>
        <p:txBody>
          <a:bodyPr wrap="square" rtlCol="0">
            <a:spAutoFit/>
          </a:bodyPr>
          <a:lstStyle/>
          <a:p>
            <a:pPr>
              <a:spcAft>
                <a:spcPts val="0"/>
              </a:spcAft>
            </a:pPr>
            <a:r>
              <a:rPr lang="en-US" altLang="zh-TW" sz="3200" b="1" dirty="0" smtClean="0">
                <a:solidFill>
                  <a:schemeClr val="accent1">
                    <a:lumMod val="75000"/>
                  </a:schemeClr>
                </a:solidFill>
                <a:latin typeface="Wingdings"/>
                <a:ea typeface="SimSun"/>
                <a:cs typeface="SimSun"/>
                <a:sym typeface="Webdings"/>
              </a:rPr>
              <a:t></a:t>
            </a:r>
            <a:endParaRPr lang="zh-TW" altLang="en-US" sz="3200" b="1" dirty="0">
              <a:solidFill>
                <a:schemeClr val="accent1">
                  <a:lumMod val="75000"/>
                </a:schemeClr>
              </a:solidFill>
            </a:endParaRPr>
          </a:p>
        </p:txBody>
      </p:sp>
    </p:spTree>
    <p:extLst>
      <p:ext uri="{BB962C8B-B14F-4D97-AF65-F5344CB8AC3E}">
        <p14:creationId xmlns:p14="http://schemas.microsoft.com/office/powerpoint/2010/main" val="34126633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直線接點 33"/>
          <p:cNvCxnSpPr/>
          <p:nvPr/>
        </p:nvCxnSpPr>
        <p:spPr>
          <a:xfrm>
            <a:off x="341173" y="1844800"/>
            <a:ext cx="0" cy="64671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線接點 34"/>
          <p:cNvCxnSpPr/>
          <p:nvPr/>
        </p:nvCxnSpPr>
        <p:spPr>
          <a:xfrm flipV="1">
            <a:off x="1460597" y="1677619"/>
            <a:ext cx="7056000"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線接點 35"/>
          <p:cNvCxnSpPr/>
          <p:nvPr/>
        </p:nvCxnSpPr>
        <p:spPr>
          <a:xfrm>
            <a:off x="8509630" y="1677620"/>
            <a:ext cx="201786" cy="15765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圓角矩形 36"/>
          <p:cNvSpPr/>
          <p:nvPr/>
        </p:nvSpPr>
        <p:spPr>
          <a:xfrm>
            <a:off x="144072" y="1358040"/>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正確做法</a:t>
            </a:r>
            <a:endParaRPr lang="zh-TW" altLang="en-US" sz="2400" b="1" dirty="0">
              <a:latin typeface="微軟正黑體" panose="020B0604030504040204" pitchFamily="34" charset="-120"/>
              <a:ea typeface="微軟正黑體" panose="020B0604030504040204" pitchFamily="34" charset="-120"/>
            </a:endParaRPr>
          </a:p>
        </p:txBody>
      </p:sp>
      <p:cxnSp>
        <p:nvCxnSpPr>
          <p:cNvPr id="38" name="直線接點 37"/>
          <p:cNvCxnSpPr/>
          <p:nvPr/>
        </p:nvCxnSpPr>
        <p:spPr>
          <a:xfrm>
            <a:off x="8711415" y="1835275"/>
            <a:ext cx="0" cy="20856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9" name="文字方塊 38"/>
          <p:cNvSpPr txBox="1"/>
          <p:nvPr/>
        </p:nvSpPr>
        <p:spPr>
          <a:xfrm>
            <a:off x="409670" y="1835272"/>
            <a:ext cx="8301745" cy="4707417"/>
          </a:xfrm>
          <a:prstGeom prst="rect">
            <a:avLst/>
          </a:prstGeom>
          <a:noFill/>
        </p:spPr>
        <p:txBody>
          <a:bodyPr wrap="square" rIns="0" rtlCol="0">
            <a:noAutofit/>
          </a:bodyPr>
          <a:lstStyle/>
          <a:p>
            <a:r>
              <a:rPr lang="zh-TW" altLang="en-US" sz="2800" b="1" dirty="0">
                <a:solidFill>
                  <a:schemeClr val="bg1"/>
                </a:solidFill>
                <a:latin typeface="微軟正黑體" panose="020B0604030504040204" pitchFamily="34" charset="-120"/>
                <a:ea typeface="微軟正黑體" panose="020B0604030504040204" pitchFamily="34" charset="-120"/>
              </a:rPr>
              <a:t>內部稽核以其於公司內具有之獨立性及客觀性之內控第三道防線角色，對第一道及第二道防線之內部控制有效性進行監督及評估，係確認公司內控有效運作之重要防線。</a:t>
            </a:r>
          </a:p>
          <a:p>
            <a:r>
              <a:rPr lang="zh-TW" altLang="en-US" sz="2800" b="1" dirty="0" smtClean="0">
                <a:solidFill>
                  <a:schemeClr val="bg1"/>
                </a:solidFill>
                <a:latin typeface="微軟正黑體" panose="020B0604030504040204" pitchFamily="34" charset="-120"/>
                <a:ea typeface="微軟正黑體" panose="020B0604030504040204" pitchFamily="34" charset="-120"/>
              </a:rPr>
              <a:t>對於檢查</a:t>
            </a:r>
            <a:r>
              <a:rPr lang="zh-TW" altLang="en-US" sz="2800" b="1" dirty="0">
                <a:solidFill>
                  <a:schemeClr val="bg1"/>
                </a:solidFill>
                <a:latin typeface="微軟正黑體" panose="020B0604030504040204" pitchFamily="34" charset="-120"/>
                <a:ea typeface="微軟正黑體" panose="020B0604030504040204" pitchFamily="34" charset="-120"/>
              </a:rPr>
              <a:t>意見之</a:t>
            </a:r>
            <a:r>
              <a:rPr lang="zh-TW" altLang="en-US" sz="2800" b="1" dirty="0" smtClean="0">
                <a:solidFill>
                  <a:schemeClr val="bg1"/>
                </a:solidFill>
                <a:latin typeface="微軟正黑體" panose="020B0604030504040204" pitchFamily="34" charset="-120"/>
                <a:ea typeface="微軟正黑體" panose="020B0604030504040204" pitchFamily="34" charset="-120"/>
              </a:rPr>
              <a:t>改善，</a:t>
            </a:r>
            <a:r>
              <a:rPr lang="zh-TW" altLang="en-US" sz="2800" b="1" dirty="0">
                <a:solidFill>
                  <a:schemeClr val="bg1"/>
                </a:solidFill>
                <a:latin typeface="微軟正黑體" panose="020B0604030504040204" pitchFamily="34" charset="-120"/>
                <a:ea typeface="微軟正黑體" panose="020B0604030504040204" pitchFamily="34" charset="-120"/>
              </a:rPr>
              <a:t>稽核單位即應發揮內控第三道防線之角色與功能，獨立落實審查及監督業務單位辦理改善，於函報缺失改善情形時，確實依本局「缺失改善情形報告格式」詳實審查業務單位改善方法之合理性及有效性，避免發生函報改善情形不切實或未評估改善措施有效性等</a:t>
            </a:r>
            <a:r>
              <a:rPr lang="zh-TW" altLang="en-US" sz="2800" b="1" dirty="0" smtClean="0">
                <a:solidFill>
                  <a:schemeClr val="bg1"/>
                </a:solidFill>
                <a:latin typeface="微軟正黑體" panose="020B0604030504040204" pitchFamily="34" charset="-120"/>
                <a:ea typeface="微軟正黑體" panose="020B0604030504040204" pitchFamily="34" charset="-120"/>
              </a:rPr>
              <a:t>情事。</a:t>
            </a:r>
            <a:endParaRPr lang="zh-TW" altLang="en-US" sz="2800" b="1" dirty="0">
              <a:solidFill>
                <a:schemeClr val="bg1"/>
              </a:solidFill>
              <a:latin typeface="微軟正黑體" panose="020B0604030504040204" pitchFamily="34" charset="-120"/>
              <a:ea typeface="微軟正黑體" panose="020B0604030504040204" pitchFamily="34" charset="-120"/>
            </a:endParaRPr>
          </a:p>
        </p:txBody>
      </p:sp>
      <p:sp>
        <p:nvSpPr>
          <p:cNvPr id="4" name="文字方塊 3"/>
          <p:cNvSpPr txBox="1"/>
          <p:nvPr/>
        </p:nvSpPr>
        <p:spPr>
          <a:xfrm>
            <a:off x="3177" y="1809421"/>
            <a:ext cx="611672" cy="707886"/>
          </a:xfrm>
          <a:prstGeom prst="rect">
            <a:avLst/>
          </a:prstGeom>
          <a:noFill/>
        </p:spPr>
        <p:txBody>
          <a:bodyPr wrap="square" rtlCol="0">
            <a:spAutoFit/>
          </a:bodyPr>
          <a:lstStyle/>
          <a:p>
            <a:pPr>
              <a:spcAft>
                <a:spcPts val="0"/>
              </a:spcAft>
            </a:pPr>
            <a:r>
              <a:rPr lang="en-US" altLang="zh-TW" sz="4000" b="1" dirty="0" smtClean="0">
                <a:solidFill>
                  <a:schemeClr val="accent1">
                    <a:lumMod val="75000"/>
                  </a:schemeClr>
                </a:solidFill>
                <a:latin typeface="Wingdings"/>
                <a:ea typeface="SimSun"/>
                <a:cs typeface="SimSun"/>
              </a:rPr>
              <a:t>ü</a:t>
            </a:r>
            <a:endParaRPr lang="zh-TW" altLang="en-US" sz="4000" b="1" dirty="0">
              <a:solidFill>
                <a:schemeClr val="accent1">
                  <a:lumMod val="75000"/>
                </a:schemeClr>
              </a:solidFill>
            </a:endParaRPr>
          </a:p>
        </p:txBody>
      </p:sp>
      <p:sp>
        <p:nvSpPr>
          <p:cNvPr id="25" name="Rectangle 2"/>
          <p:cNvSpPr>
            <a:spLocks noGrp="1" noChangeArrowheads="1"/>
          </p:cNvSpPr>
          <p:nvPr>
            <p:ph type="title" idx="4294967295"/>
          </p:nvPr>
        </p:nvSpPr>
        <p:spPr bwMode="auto">
          <a:xfrm>
            <a:off x="1460597" y="254000"/>
            <a:ext cx="7532565" cy="838200"/>
          </a:xfr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內部稽核主要缺失</a:t>
            </a:r>
            <a:r>
              <a:rPr lang="en-US" altLang="zh-TW" b="1" dirty="0" smtClean="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a:t>
            </a:r>
            <a:r>
              <a:rPr lang="zh-TW" altLang="en-US" b="1" dirty="0" smtClean="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七</a:t>
            </a:r>
            <a:r>
              <a:rPr lang="en-US" altLang="zh-TW" b="1" dirty="0" smtClean="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a:t>
            </a:r>
            <a:endPar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endParaRPr>
          </a:p>
        </p:txBody>
      </p:sp>
      <p:pic>
        <p:nvPicPr>
          <p:cNvPr id="1612" name="Picture 588"/>
          <p:cNvPicPr>
            <a:picLocks noChangeAspect="1" noChangeArrowheads="1"/>
          </p:cNvPicPr>
          <p:nvPr/>
        </p:nvPicPr>
        <p:blipFill rotWithShape="1">
          <a:blip r:embed="rId3">
            <a:extLst>
              <a:ext uri="{28A0092B-C50C-407E-A947-70E740481C1C}">
                <a14:useLocalDpi xmlns:a14="http://schemas.microsoft.com/office/drawing/2010/main" val="0"/>
              </a:ext>
            </a:extLst>
          </a:blip>
          <a:srcRect l="58264" t="73110" r="23402" b="22199"/>
          <a:stretch/>
        </p:blipFill>
        <p:spPr bwMode="auto">
          <a:xfrm>
            <a:off x="4686299" y="5804102"/>
            <a:ext cx="4419601" cy="636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26007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p:cNvPicPr>
            <a:picLocks noChangeAspect="1" noChangeArrowheads="1"/>
          </p:cNvPicPr>
          <p:nvPr/>
        </p:nvPicPr>
        <p:blipFill>
          <a:blip r:embed="rId2">
            <a:extLst>
              <a:ext uri="{28A0092B-C50C-407E-A947-70E740481C1C}">
                <a14:useLocalDpi xmlns:a14="http://schemas.microsoft.com/office/drawing/2010/main" val="0"/>
              </a:ext>
            </a:extLst>
          </a:blip>
          <a:srcRect l="16479" t="32114" r="18332" b="15517"/>
          <a:stretch>
            <a:fillRect/>
          </a:stretch>
        </p:blipFill>
        <p:spPr bwMode="auto">
          <a:xfrm>
            <a:off x="282625" y="1738314"/>
            <a:ext cx="8697835" cy="4535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602" name="Rectangle 2"/>
          <p:cNvSpPr>
            <a:spLocks noGrp="1" noChangeArrowheads="1"/>
          </p:cNvSpPr>
          <p:nvPr>
            <p:ph type="title" idx="4294967295"/>
          </p:nvPr>
        </p:nvSpPr>
        <p:spPr bwMode="auto">
          <a:xfrm>
            <a:off x="1352550" y="225425"/>
            <a:ext cx="7640612" cy="838200"/>
          </a:xfr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從內部控制三道防線</a:t>
            </a:r>
            <a:r>
              <a:rPr lang="zh-TW" altLang="en-US" b="1" dirty="0" smtClean="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談起</a:t>
            </a:r>
            <a:endPar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endParaRPr>
          </a:p>
        </p:txBody>
      </p:sp>
      <p:sp>
        <p:nvSpPr>
          <p:cNvPr id="12292" name="Rectangle 3"/>
          <p:cNvSpPr>
            <a:spLocks/>
          </p:cNvSpPr>
          <p:nvPr/>
        </p:nvSpPr>
        <p:spPr bwMode="auto">
          <a:xfrm>
            <a:off x="395356" y="1125539"/>
            <a:ext cx="8688309"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buClr>
                <a:schemeClr val="accent1"/>
              </a:buClr>
              <a:buSzPct val="70000"/>
              <a:buFont typeface="Wingdings 2" pitchFamily="18" charset="2"/>
              <a:buNone/>
            </a:pPr>
            <a:endParaRPr kumimoji="0" lang="zh-TW" altLang="en-US" sz="2800" b="1" dirty="0">
              <a:solidFill>
                <a:schemeClr val="bg1"/>
              </a:solidFill>
              <a:latin typeface="微軟正黑體" pitchFamily="34" charset="-120"/>
              <a:ea typeface="微軟正黑體" pitchFamily="34" charset="-120"/>
            </a:endParaRPr>
          </a:p>
        </p:txBody>
      </p:sp>
      <p:sp>
        <p:nvSpPr>
          <p:cNvPr id="8" name="文字方塊 1"/>
          <p:cNvSpPr txBox="1">
            <a:spLocks noChangeArrowheads="1"/>
          </p:cNvSpPr>
          <p:nvPr/>
        </p:nvSpPr>
        <p:spPr bwMode="auto">
          <a:xfrm>
            <a:off x="1081156" y="6239203"/>
            <a:ext cx="80378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rIns="0">
            <a:spAutoFit/>
          </a:bodyPr>
          <a:lstStyle>
            <a:lvl1pPr>
              <a:defRPr sz="3200">
                <a:solidFill>
                  <a:schemeClr val="tx2"/>
                </a:solidFill>
                <a:latin typeface="Franklin Gothic Book" pitchFamily="34" charset="0"/>
                <a:ea typeface="微軟正黑體" pitchFamily="34" charset="-120"/>
              </a:defRPr>
            </a:lvl1pPr>
            <a:lvl2pPr>
              <a:defRPr sz="2800">
                <a:solidFill>
                  <a:schemeClr val="tx2"/>
                </a:solidFill>
                <a:latin typeface="Franklin Gothic Book" pitchFamily="34" charset="0"/>
                <a:ea typeface="微軟正黑體" pitchFamily="34" charset="-120"/>
              </a:defRPr>
            </a:lvl2pPr>
            <a:lvl3pPr>
              <a:defRPr sz="2400">
                <a:solidFill>
                  <a:schemeClr val="tx2"/>
                </a:solidFill>
                <a:latin typeface="Franklin Gothic Book" pitchFamily="34" charset="0"/>
                <a:ea typeface="微軟正黑體" pitchFamily="34" charset="-120"/>
              </a:defRPr>
            </a:lvl3pPr>
            <a:lvl4pPr>
              <a:defRPr sz="2000">
                <a:solidFill>
                  <a:schemeClr val="tx2"/>
                </a:solidFill>
                <a:latin typeface="Franklin Gothic Book" pitchFamily="34" charset="0"/>
                <a:ea typeface="微軟正黑體" pitchFamily="34" charset="-120"/>
              </a:defRPr>
            </a:lvl4pPr>
            <a:lvl5pPr>
              <a:defRPr>
                <a:solidFill>
                  <a:schemeClr val="tx2"/>
                </a:solidFill>
                <a:latin typeface="Franklin Gothic Book" pitchFamily="34" charset="0"/>
                <a:ea typeface="微軟正黑體" pitchFamily="34" charset="-120"/>
              </a:defRPr>
            </a:lvl5pPr>
            <a:lvl6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6pPr>
            <a:lvl7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7pPr>
            <a:lvl8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8pPr>
            <a:lvl9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9pPr>
          </a:lstStyle>
          <a:p>
            <a:r>
              <a:rPr lang="en-US" altLang="zh-TW" sz="1600" i="1" dirty="0">
                <a:solidFill>
                  <a:schemeClr val="bg1"/>
                </a:solidFill>
                <a:ea typeface="新細明體" pitchFamily="18" charset="-120"/>
              </a:rPr>
              <a:t>IIA Position Paper</a:t>
            </a:r>
            <a:r>
              <a:rPr lang="zh-TW" altLang="en-US" sz="1600" i="1" dirty="0">
                <a:solidFill>
                  <a:schemeClr val="bg1"/>
                </a:solidFill>
                <a:ea typeface="新細明體" pitchFamily="18" charset="-120"/>
              </a:rPr>
              <a:t> </a:t>
            </a:r>
            <a:r>
              <a:rPr lang="en-US" altLang="zh-TW" sz="1600" i="1" dirty="0">
                <a:solidFill>
                  <a:schemeClr val="bg1"/>
                </a:solidFill>
                <a:ea typeface="新細明體" pitchFamily="18" charset="-120"/>
              </a:rPr>
              <a:t>:The three lines of defense in effective risk management and control , </a:t>
            </a:r>
            <a:endParaRPr lang="en-US" altLang="zh-TW" sz="1600" i="1" dirty="0" smtClean="0">
              <a:solidFill>
                <a:schemeClr val="bg1"/>
              </a:solidFill>
              <a:ea typeface="新細明體" pitchFamily="18" charset="-120"/>
            </a:endParaRPr>
          </a:p>
          <a:p>
            <a:r>
              <a:rPr lang="en-US" altLang="zh-TW" sz="1600" i="1" dirty="0" smtClean="0">
                <a:solidFill>
                  <a:schemeClr val="bg1"/>
                </a:solidFill>
                <a:ea typeface="新細明體" pitchFamily="18" charset="-120"/>
              </a:rPr>
              <a:t>Jan</a:t>
            </a:r>
            <a:r>
              <a:rPr lang="en-US" altLang="zh-TW" sz="1600" i="1" dirty="0">
                <a:solidFill>
                  <a:schemeClr val="bg1"/>
                </a:solidFill>
                <a:ea typeface="新細明體" pitchFamily="18" charset="-120"/>
              </a:rPr>
              <a:t>. 2013</a:t>
            </a:r>
            <a:endParaRPr lang="zh-TW" altLang="en-US" sz="1600" i="1" dirty="0">
              <a:solidFill>
                <a:schemeClr val="bg1"/>
              </a:solidFill>
              <a:ea typeface="新細明體" pitchFamily="18" charset="-120"/>
            </a:endParaRPr>
          </a:p>
        </p:txBody>
      </p:sp>
      <p:sp>
        <p:nvSpPr>
          <p:cNvPr id="9" name="Rectangle 3"/>
          <p:cNvSpPr txBox="1">
            <a:spLocks/>
          </p:cNvSpPr>
          <p:nvPr/>
        </p:nvSpPr>
        <p:spPr>
          <a:xfrm>
            <a:off x="304853" y="1125539"/>
            <a:ext cx="8688309" cy="75882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a:buFont typeface="Wingdings" pitchFamily="2" charset="2"/>
              <a:buChar char="n"/>
            </a:pPr>
            <a:r>
              <a:rPr lang="zh-TW" altLang="en-US" sz="2800" b="1" dirty="0">
                <a:solidFill>
                  <a:schemeClr val="bg1"/>
                </a:solidFill>
                <a:latin typeface="微軟正黑體" panose="020B0604030504040204" pitchFamily="34" charset="-120"/>
                <a:ea typeface="微軟正黑體" panose="020B0604030504040204" pitchFamily="34" charset="-120"/>
              </a:rPr>
              <a:t>國際內部稽核協會</a:t>
            </a:r>
            <a:r>
              <a:rPr lang="en-US" altLang="zh-TW" sz="2800" b="1" dirty="0">
                <a:solidFill>
                  <a:schemeClr val="bg1"/>
                </a:solidFill>
                <a:latin typeface="微軟正黑體" panose="020B0604030504040204" pitchFamily="34" charset="-120"/>
                <a:ea typeface="微軟正黑體" panose="020B0604030504040204" pitchFamily="34" charset="-120"/>
              </a:rPr>
              <a:t>(IIA)</a:t>
            </a:r>
            <a:r>
              <a:rPr lang="zh-TW" altLang="en-US" sz="2800" b="1" dirty="0">
                <a:solidFill>
                  <a:schemeClr val="bg1"/>
                </a:solidFill>
                <a:latin typeface="微軟正黑體" panose="020B0604030504040204" pitchFamily="34" charset="-120"/>
                <a:ea typeface="微軟正黑體" panose="020B0604030504040204" pitchFamily="34" charset="-120"/>
              </a:rPr>
              <a:t>立場聲明</a:t>
            </a:r>
            <a:r>
              <a:rPr lang="zh-TW" altLang="en-US" sz="2800" b="1" dirty="0" smtClean="0">
                <a:solidFill>
                  <a:schemeClr val="bg1"/>
                </a:solidFill>
                <a:latin typeface="微軟正黑體" panose="020B0604030504040204" pitchFamily="34" charset="-120"/>
                <a:ea typeface="微軟正黑體" panose="020B0604030504040204" pitchFamily="34" charset="-120"/>
              </a:rPr>
              <a:t>書</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   三道防線模式</a:t>
            </a:r>
            <a:endParaRPr lang="en-US" altLang="zh-TW" sz="2800" b="1" dirty="0" smtClean="0">
              <a:solidFill>
                <a:schemeClr val="bg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4625850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字方塊 20"/>
          <p:cNvSpPr txBox="1"/>
          <p:nvPr/>
        </p:nvSpPr>
        <p:spPr>
          <a:xfrm>
            <a:off x="1638300" y="1011508"/>
            <a:ext cx="4429128" cy="646715"/>
          </a:xfrm>
          <a:prstGeom prst="rect">
            <a:avLst/>
          </a:prstGeom>
          <a:noFill/>
        </p:spPr>
        <p:txBody>
          <a:bodyPr wrap="square" rIns="0" rtlCol="0">
            <a:noAutofit/>
          </a:bodyPr>
          <a:lstStyle/>
          <a:p>
            <a:r>
              <a:rPr lang="zh-TW" altLang="en-US" sz="2800" b="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定期申報</a:t>
            </a:r>
            <a:r>
              <a:rPr lang="zh-TW" altLang="en-US" sz="280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事項</a:t>
            </a:r>
            <a:r>
              <a:rPr lang="zh-TW" altLang="en-US" sz="2800" b="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之主要缺失</a:t>
            </a:r>
            <a:endParaRPr lang="zh-TW" altLang="en-US" sz="280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sp>
        <p:nvSpPr>
          <p:cNvPr id="8" name="圓角化單一角落矩形 7"/>
          <p:cNvSpPr/>
          <p:nvPr/>
        </p:nvSpPr>
        <p:spPr>
          <a:xfrm>
            <a:off x="2583348" y="1473200"/>
            <a:ext cx="6562240" cy="1708150"/>
          </a:xfrm>
          <a:prstGeom prst="round1Rect">
            <a:avLst/>
          </a:prstGeom>
          <a:solidFill>
            <a:schemeClr val="tx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r>
              <a:rPr lang="zh-TW" altLang="en-US" sz="2400" b="1" dirty="0" smtClean="0">
                <a:solidFill>
                  <a:srgbClr val="003366"/>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上年度內控制度缺失及異常事項改善情形</a:t>
            </a:r>
            <a:endParaRPr lang="en-US" altLang="zh-TW" sz="2400" b="1" dirty="0" smtClean="0">
              <a:solidFill>
                <a:srgbClr val="003366"/>
              </a:solidFill>
              <a:latin typeface="微軟正黑體" panose="020B0604030504040204" pitchFamily="34" charset="-120"/>
              <a:ea typeface="微軟正黑體" panose="020B0604030504040204" pitchFamily="34" charset="-120"/>
            </a:endParaRPr>
          </a:p>
          <a:p>
            <a:r>
              <a:rPr lang="en-US" altLang="zh-TW" sz="2200" b="1" dirty="0">
                <a:solidFill>
                  <a:schemeClr val="bg1"/>
                </a:solidFill>
                <a:latin typeface="Agency FB"/>
                <a:ea typeface="微軟正黑體" panose="020B0604030504040204" pitchFamily="34" charset="-120"/>
              </a:rPr>
              <a:t>•</a:t>
            </a:r>
            <a:r>
              <a:rPr lang="zh-TW" altLang="en-US" sz="2200" b="1" dirty="0" smtClean="0">
                <a:solidFill>
                  <a:schemeClr val="bg1"/>
                </a:solidFill>
                <a:latin typeface="微軟正黑體" panose="020B0604030504040204" pitchFamily="34" charset="-120"/>
                <a:ea typeface="微軟正黑體" panose="020B0604030504040204" pitchFamily="34" charset="-120"/>
              </a:rPr>
              <a:t>未於期限內申報。</a:t>
            </a:r>
            <a:endParaRPr lang="en-US" altLang="zh-TW" sz="2200" b="1" dirty="0" smtClean="0">
              <a:solidFill>
                <a:schemeClr val="bg1"/>
              </a:solidFill>
              <a:latin typeface="微軟正黑體" panose="020B0604030504040204" pitchFamily="34" charset="-120"/>
              <a:ea typeface="微軟正黑體" panose="020B0604030504040204" pitchFamily="34" charset="-120"/>
            </a:endParaRPr>
          </a:p>
          <a:p>
            <a:r>
              <a:rPr lang="en-US" altLang="zh-TW" sz="2200" b="1" dirty="0">
                <a:solidFill>
                  <a:schemeClr val="bg1"/>
                </a:solidFill>
                <a:latin typeface="Agency FB"/>
                <a:ea typeface="微軟正黑體" panose="020B0604030504040204" pitchFamily="34" charset="-120"/>
              </a:rPr>
              <a:t>•</a:t>
            </a:r>
            <a:r>
              <a:rPr lang="zh-TW" altLang="en-US" sz="2200" b="1" dirty="0" smtClean="0">
                <a:solidFill>
                  <a:schemeClr val="bg1"/>
                </a:solidFill>
                <a:latin typeface="微軟正黑體" panose="020B0604030504040204" pitchFamily="34" charset="-120"/>
                <a:ea typeface="微軟正黑體" panose="020B0604030504040204" pitchFamily="34" charset="-120"/>
              </a:rPr>
              <a:t>未確實將本局提列屬制度面或重大影響之缺失列入。</a:t>
            </a:r>
            <a:endParaRPr lang="en-US" altLang="zh-TW" sz="2200" b="1" dirty="0" smtClean="0">
              <a:solidFill>
                <a:schemeClr val="bg1"/>
              </a:solidFill>
              <a:latin typeface="微軟正黑體" panose="020B0604030504040204" pitchFamily="34" charset="-120"/>
              <a:ea typeface="微軟正黑體" panose="020B0604030504040204" pitchFamily="34" charset="-120"/>
            </a:endParaRPr>
          </a:p>
          <a:p>
            <a:r>
              <a:rPr lang="en-US" altLang="zh-TW" sz="2200" b="1" dirty="0">
                <a:solidFill>
                  <a:schemeClr val="bg1"/>
                </a:solidFill>
                <a:latin typeface="Agency FB"/>
                <a:ea typeface="微軟正黑體" panose="020B0604030504040204" pitchFamily="34" charset="-120"/>
              </a:rPr>
              <a:t>•</a:t>
            </a:r>
            <a:r>
              <a:rPr lang="zh-TW" altLang="en-US" sz="2200" b="1" dirty="0" smtClean="0">
                <a:solidFill>
                  <a:schemeClr val="bg1"/>
                </a:solidFill>
                <a:latin typeface="微軟正黑體" panose="020B0604030504040204" pitchFamily="34" charset="-120"/>
                <a:ea typeface="微軟正黑體" panose="020B0604030504040204" pitchFamily="34" charset="-120"/>
              </a:rPr>
              <a:t>未將該</a:t>
            </a:r>
            <a:r>
              <a:rPr lang="zh-TW" altLang="en-US" sz="2200" b="1" dirty="0">
                <a:solidFill>
                  <a:schemeClr val="bg1"/>
                </a:solidFill>
                <a:latin typeface="微軟正黑體" panose="020B0604030504040204" pitchFamily="34" charset="-120"/>
                <a:ea typeface="微軟正黑體" panose="020B0604030504040204" pitchFamily="34" charset="-120"/>
              </a:rPr>
              <a:t>年度經本會</a:t>
            </a:r>
            <a:r>
              <a:rPr lang="zh-TW" altLang="en-US" sz="2200" b="1" dirty="0" smtClean="0">
                <a:solidFill>
                  <a:schemeClr val="bg1"/>
                </a:solidFill>
                <a:latin typeface="微軟正黑體" panose="020B0604030504040204" pitchFamily="34" charset="-120"/>
                <a:ea typeface="微軟正黑體" panose="020B0604030504040204" pitchFamily="34" charset="-120"/>
              </a:rPr>
              <a:t>裁處之事項列入。</a:t>
            </a:r>
            <a:endParaRPr lang="en-US" altLang="zh-TW" sz="2200" b="1" dirty="0" smtClean="0">
              <a:solidFill>
                <a:schemeClr val="bg1"/>
              </a:solidFill>
              <a:latin typeface="微軟正黑體" panose="020B0604030504040204" pitchFamily="34" charset="-120"/>
              <a:ea typeface="微軟正黑體" panose="020B0604030504040204" pitchFamily="34" charset="-120"/>
            </a:endParaRPr>
          </a:p>
          <a:p>
            <a:r>
              <a:rPr lang="en-US" altLang="zh-TW" sz="2200" b="1" dirty="0" smtClean="0">
                <a:solidFill>
                  <a:schemeClr val="bg1"/>
                </a:solidFill>
                <a:latin typeface="Agency FB"/>
                <a:ea typeface="微軟正黑體" panose="020B0604030504040204" pitchFamily="34" charset="-120"/>
              </a:rPr>
              <a:t>•</a:t>
            </a:r>
            <a:r>
              <a:rPr lang="zh-TW" altLang="en-US" sz="2200" b="1" dirty="0" smtClean="0">
                <a:solidFill>
                  <a:schemeClr val="bg1"/>
                </a:solidFill>
                <a:latin typeface="Agency FB"/>
                <a:ea typeface="微軟正黑體" panose="020B0604030504040204" pitchFamily="34" charset="-120"/>
              </a:rPr>
              <a:t>所報改善措施進度與實際情形不符。</a:t>
            </a:r>
            <a:endParaRPr lang="en-US" altLang="zh-TW" sz="2200" b="1" dirty="0">
              <a:solidFill>
                <a:schemeClr val="bg1"/>
              </a:solidFill>
              <a:latin typeface="微軟正黑體" panose="020B0604030504040204" pitchFamily="34" charset="-120"/>
              <a:ea typeface="微軟正黑體" panose="020B0604030504040204" pitchFamily="34" charset="-120"/>
            </a:endParaRPr>
          </a:p>
        </p:txBody>
      </p:sp>
      <p:sp>
        <p:nvSpPr>
          <p:cNvPr id="43" name="圓角化單一角落矩形 42"/>
          <p:cNvSpPr/>
          <p:nvPr/>
        </p:nvSpPr>
        <p:spPr>
          <a:xfrm>
            <a:off x="269702" y="3924300"/>
            <a:ext cx="3425998" cy="1549400"/>
          </a:xfrm>
          <a:prstGeom prst="round1Rect">
            <a:avLst/>
          </a:prstGeom>
          <a:solidFill>
            <a:schemeClr val="tx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pPr algn="ctr"/>
            <a:r>
              <a:rPr lang="zh-TW" altLang="en-US" sz="2400" b="1" dirty="0" smtClean="0">
                <a:solidFill>
                  <a:srgbClr val="003366"/>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上年度稽核計畫執行情形</a:t>
            </a:r>
            <a:endParaRPr lang="en-US" altLang="zh-TW" sz="2400" b="1" dirty="0" smtClean="0">
              <a:solidFill>
                <a:srgbClr val="003366"/>
              </a:solidFill>
              <a:latin typeface="微軟正黑體" panose="020B0604030504040204" pitchFamily="34" charset="-120"/>
              <a:ea typeface="微軟正黑體" panose="020B0604030504040204" pitchFamily="34" charset="-120"/>
            </a:endParaRPr>
          </a:p>
          <a:p>
            <a:r>
              <a:rPr lang="en-US" altLang="zh-TW" sz="2200" b="1" dirty="0" smtClean="0">
                <a:solidFill>
                  <a:schemeClr val="bg1"/>
                </a:solidFill>
                <a:latin typeface="Agency FB"/>
                <a:ea typeface="微軟正黑體" panose="020B0604030504040204" pitchFamily="34" charset="-120"/>
              </a:rPr>
              <a:t>•</a:t>
            </a:r>
            <a:r>
              <a:rPr lang="zh-TW" altLang="en-US" sz="2200" b="1" dirty="0" smtClean="0">
                <a:solidFill>
                  <a:schemeClr val="bg1"/>
                </a:solidFill>
                <a:latin typeface="微軟正黑體" panose="020B0604030504040204" pitchFamily="34" charset="-120"/>
                <a:ea typeface="微軟正黑體" panose="020B0604030504040204" pitchFamily="34" charset="-120"/>
              </a:rPr>
              <a:t>未於期限內申報。</a:t>
            </a:r>
            <a:endParaRPr lang="en-US" altLang="zh-TW" sz="2200" b="1" dirty="0" smtClean="0">
              <a:solidFill>
                <a:schemeClr val="bg1"/>
              </a:solidFill>
              <a:latin typeface="微軟正黑體" panose="020B0604030504040204" pitchFamily="34" charset="-120"/>
              <a:ea typeface="微軟正黑體" panose="020B0604030504040204" pitchFamily="34" charset="-120"/>
            </a:endParaRPr>
          </a:p>
          <a:p>
            <a:r>
              <a:rPr lang="en-US" altLang="zh-TW" sz="2200" b="1" dirty="0">
                <a:solidFill>
                  <a:schemeClr val="bg1"/>
                </a:solidFill>
                <a:latin typeface="Agency FB"/>
                <a:ea typeface="微軟正黑體" panose="020B0604030504040204" pitchFamily="34" charset="-120"/>
              </a:rPr>
              <a:t>•</a:t>
            </a:r>
            <a:r>
              <a:rPr lang="zh-TW" altLang="en-US" sz="2200" b="1" dirty="0" smtClean="0">
                <a:solidFill>
                  <a:schemeClr val="bg1"/>
                </a:solidFill>
                <a:latin typeface="微軟正黑體" panose="020B0604030504040204" pitchFamily="34" charset="-120"/>
                <a:ea typeface="微軟正黑體" panose="020B0604030504040204" pitchFamily="34" charset="-120"/>
              </a:rPr>
              <a:t>未依所訂稽核計畫完成查</a:t>
            </a:r>
            <a:endParaRPr lang="en-US" altLang="zh-TW" sz="2200" b="1" dirty="0" smtClean="0">
              <a:solidFill>
                <a:schemeClr val="bg1"/>
              </a:solidFill>
              <a:latin typeface="微軟正黑體" panose="020B0604030504040204" pitchFamily="34" charset="-120"/>
              <a:ea typeface="微軟正黑體" panose="020B0604030504040204" pitchFamily="34" charset="-120"/>
            </a:endParaRPr>
          </a:p>
          <a:p>
            <a:r>
              <a:rPr lang="zh-TW" altLang="en-US" sz="2200" b="1" dirty="0">
                <a:solidFill>
                  <a:schemeClr val="bg1"/>
                </a:solidFill>
                <a:latin typeface="微軟正黑體" panose="020B0604030504040204" pitchFamily="34" charset="-120"/>
                <a:ea typeface="微軟正黑體" panose="020B0604030504040204" pitchFamily="34" charset="-120"/>
              </a:rPr>
              <a:t> </a:t>
            </a:r>
            <a:r>
              <a:rPr lang="zh-TW" altLang="en-US" sz="2200" b="1" dirty="0" smtClean="0">
                <a:solidFill>
                  <a:schemeClr val="bg1"/>
                </a:solidFill>
                <a:latin typeface="微軟正黑體" panose="020B0604030504040204" pitchFamily="34" charset="-120"/>
                <a:ea typeface="微軟正黑體" panose="020B0604030504040204" pitchFamily="34" charset="-120"/>
              </a:rPr>
              <a:t> 核事項。</a:t>
            </a:r>
            <a:endParaRPr lang="en-US" altLang="zh-TW" sz="2200" b="1" dirty="0">
              <a:solidFill>
                <a:schemeClr val="bg1"/>
              </a:solidFill>
              <a:latin typeface="微軟正黑體" panose="020B0604030504040204" pitchFamily="34" charset="-120"/>
              <a:ea typeface="微軟正黑體" panose="020B0604030504040204" pitchFamily="34" charset="-120"/>
            </a:endParaRPr>
          </a:p>
        </p:txBody>
      </p:sp>
      <p:sp>
        <p:nvSpPr>
          <p:cNvPr id="7" name="圓角矩形 6"/>
          <p:cNvSpPr/>
          <p:nvPr/>
        </p:nvSpPr>
        <p:spPr>
          <a:xfrm>
            <a:off x="144072" y="1041837"/>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缺失類型</a:t>
            </a:r>
            <a:endParaRPr lang="zh-TW" altLang="en-US" sz="2400" b="1" dirty="0">
              <a:latin typeface="微軟正黑體" panose="020B0604030504040204" pitchFamily="34" charset="-120"/>
              <a:ea typeface="微軟正黑體" panose="020B0604030504040204" pitchFamily="34" charset="-120"/>
            </a:endParaRPr>
          </a:p>
        </p:txBody>
      </p:sp>
      <p:sp>
        <p:nvSpPr>
          <p:cNvPr id="25" name="Rectangle 2"/>
          <p:cNvSpPr>
            <a:spLocks noGrp="1" noChangeArrowheads="1"/>
          </p:cNvSpPr>
          <p:nvPr>
            <p:ph type="title" idx="4294967295"/>
          </p:nvPr>
        </p:nvSpPr>
        <p:spPr bwMode="auto">
          <a:xfrm>
            <a:off x="1460597" y="254000"/>
            <a:ext cx="7532565" cy="838200"/>
          </a:xfr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內部稽核主要缺失</a:t>
            </a:r>
            <a:r>
              <a:rPr lang="en-US" altLang="zh-TW" b="1" dirty="0" smtClean="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a:t>
            </a:r>
            <a:r>
              <a:rPr lang="zh-TW" altLang="en-US" b="1" dirty="0" smtClean="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八</a:t>
            </a:r>
            <a:r>
              <a:rPr lang="en-US" altLang="zh-TW" b="1" dirty="0" smtClean="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a:t>
            </a:r>
            <a:endPar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endParaRPr>
          </a:p>
        </p:txBody>
      </p:sp>
      <p:sp>
        <p:nvSpPr>
          <p:cNvPr id="2" name="向右箭號 1"/>
          <p:cNvSpPr/>
          <p:nvPr/>
        </p:nvSpPr>
        <p:spPr>
          <a:xfrm>
            <a:off x="0" y="3076574"/>
            <a:ext cx="8978900" cy="390525"/>
          </a:xfrm>
          <a:prstGeom prst="rightArrow">
            <a:avLst>
              <a:gd name="adj1" fmla="val 50000"/>
              <a:gd name="adj2" fmla="val 171951"/>
            </a:avLst>
          </a:prstGeom>
          <a:solidFill>
            <a:srgbClr val="477AB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endParaRPr lang="zh-TW" altLang="en-US" sz="3200" b="1">
              <a:ln>
                <a:solidFill>
                  <a:srgbClr val="FFFFFF"/>
                </a:solidFill>
              </a:ln>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sp>
        <p:nvSpPr>
          <p:cNvPr id="44" name="圓角化單一角落矩形 43"/>
          <p:cNvSpPr/>
          <p:nvPr/>
        </p:nvSpPr>
        <p:spPr>
          <a:xfrm>
            <a:off x="4060652" y="3562350"/>
            <a:ext cx="5084936" cy="2819400"/>
          </a:xfrm>
          <a:prstGeom prst="round1Rect">
            <a:avLst/>
          </a:prstGeom>
          <a:solidFill>
            <a:schemeClr val="tx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r>
              <a:rPr lang="zh-TW" altLang="en-US" sz="2400" b="1" dirty="0" smtClean="0">
                <a:solidFill>
                  <a:srgbClr val="003366"/>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               次年度稽核計畫</a:t>
            </a:r>
            <a:endParaRPr lang="en-US" altLang="zh-TW" sz="2400" b="1" dirty="0" smtClean="0">
              <a:solidFill>
                <a:srgbClr val="003366"/>
              </a:solidFill>
              <a:latin typeface="微軟正黑體" panose="020B0604030504040204" pitchFamily="34" charset="-120"/>
              <a:ea typeface="微軟正黑體" panose="020B0604030504040204" pitchFamily="34" charset="-120"/>
            </a:endParaRPr>
          </a:p>
          <a:p>
            <a:r>
              <a:rPr lang="en-US" altLang="zh-TW" sz="2200" b="1" dirty="0" smtClean="0">
                <a:solidFill>
                  <a:schemeClr val="bg1"/>
                </a:solidFill>
                <a:latin typeface="Agency FB"/>
                <a:ea typeface="微軟正黑體" panose="020B0604030504040204" pitchFamily="34" charset="-120"/>
              </a:rPr>
              <a:t>•</a:t>
            </a:r>
            <a:r>
              <a:rPr lang="zh-TW" altLang="en-US" sz="2200" b="1" dirty="0" smtClean="0">
                <a:solidFill>
                  <a:schemeClr val="bg1"/>
                </a:solidFill>
                <a:latin typeface="微軟正黑體" panose="020B0604030504040204" pitchFamily="34" charset="-120"/>
                <a:ea typeface="微軟正黑體" panose="020B0604030504040204" pitchFamily="34" charset="-120"/>
              </a:rPr>
              <a:t>未於期限內申報。</a:t>
            </a:r>
            <a:endParaRPr lang="en-US" altLang="zh-TW" sz="2200" b="1" dirty="0" smtClean="0">
              <a:solidFill>
                <a:schemeClr val="bg1"/>
              </a:solidFill>
              <a:latin typeface="微軟正黑體" panose="020B0604030504040204" pitchFamily="34" charset="-120"/>
              <a:ea typeface="微軟正黑體" panose="020B0604030504040204" pitchFamily="34" charset="-120"/>
            </a:endParaRPr>
          </a:p>
          <a:p>
            <a:r>
              <a:rPr lang="en-US" altLang="zh-TW" sz="2200" b="1" dirty="0" smtClean="0">
                <a:solidFill>
                  <a:schemeClr val="bg1"/>
                </a:solidFill>
                <a:latin typeface="Agency FB"/>
                <a:ea typeface="微軟正黑體" panose="020B0604030504040204" pitchFamily="34" charset="-120"/>
              </a:rPr>
              <a:t>•</a:t>
            </a:r>
            <a:r>
              <a:rPr lang="zh-TW" altLang="en-US" sz="2200" b="1" dirty="0" smtClean="0">
                <a:solidFill>
                  <a:schemeClr val="bg1"/>
                </a:solidFill>
                <a:latin typeface="Agency FB"/>
                <a:ea typeface="微軟正黑體" panose="020B0604030504040204" pitchFamily="34" charset="-120"/>
              </a:rPr>
              <a:t>未納入本會要求辦理之專案查核。</a:t>
            </a:r>
            <a:endParaRPr lang="en-US" altLang="zh-TW" sz="2200" b="1" dirty="0" smtClean="0">
              <a:solidFill>
                <a:schemeClr val="bg1"/>
              </a:solidFill>
              <a:latin typeface="Agency FB"/>
              <a:ea typeface="微軟正黑體" panose="020B0604030504040204" pitchFamily="34" charset="-120"/>
            </a:endParaRPr>
          </a:p>
          <a:p>
            <a:r>
              <a:rPr lang="en-US" altLang="zh-TW" sz="2200" b="1" dirty="0" smtClean="0">
                <a:solidFill>
                  <a:schemeClr val="bg1"/>
                </a:solidFill>
                <a:latin typeface="Agency FB"/>
                <a:ea typeface="微軟正黑體" panose="020B0604030504040204" pitchFamily="34" charset="-120"/>
              </a:rPr>
              <a:t>•</a:t>
            </a:r>
            <a:r>
              <a:rPr lang="zh-TW" altLang="en-US" sz="2200" b="1" dirty="0">
                <a:solidFill>
                  <a:schemeClr val="bg1"/>
                </a:solidFill>
                <a:latin typeface="Agency FB"/>
                <a:ea typeface="微軟正黑體" panose="020B0604030504040204" pitchFamily="34" charset="-120"/>
              </a:rPr>
              <a:t>未說明</a:t>
            </a:r>
            <a:r>
              <a:rPr lang="zh-TW" altLang="en-US" sz="2200" b="1" dirty="0" smtClean="0">
                <a:solidFill>
                  <a:schemeClr val="bg1"/>
                </a:solidFill>
                <a:latin typeface="Agency FB"/>
                <a:ea typeface="微軟正黑體" panose="020B0604030504040204" pitchFamily="34" charset="-120"/>
              </a:rPr>
              <a:t>對所屬</a:t>
            </a:r>
            <a:r>
              <a:rPr lang="zh-TW" altLang="en-US" sz="2200" b="1" dirty="0">
                <a:solidFill>
                  <a:schemeClr val="bg1"/>
                </a:solidFill>
                <a:latin typeface="Agency FB"/>
                <a:ea typeface="微軟正黑體" panose="020B0604030504040204" pitchFamily="34" charset="-120"/>
              </a:rPr>
              <a:t>單位或業務加強</a:t>
            </a:r>
            <a:r>
              <a:rPr lang="zh-TW" altLang="en-US" sz="2200" b="1" dirty="0" smtClean="0">
                <a:solidFill>
                  <a:schemeClr val="bg1"/>
                </a:solidFill>
                <a:latin typeface="Agency FB"/>
                <a:ea typeface="微軟正黑體" panose="020B0604030504040204" pitchFamily="34" charset="-120"/>
              </a:rPr>
              <a:t>辦理查核</a:t>
            </a:r>
            <a:endParaRPr lang="en-US" altLang="zh-TW" sz="2200" b="1" dirty="0" smtClean="0">
              <a:solidFill>
                <a:schemeClr val="bg1"/>
              </a:solidFill>
              <a:latin typeface="Agency FB"/>
              <a:ea typeface="微軟正黑體" panose="020B0604030504040204" pitchFamily="34" charset="-120"/>
            </a:endParaRPr>
          </a:p>
          <a:p>
            <a:r>
              <a:rPr lang="zh-TW" altLang="en-US" sz="2200" b="1" dirty="0">
                <a:solidFill>
                  <a:schemeClr val="bg1"/>
                </a:solidFill>
                <a:latin typeface="Agency FB"/>
                <a:ea typeface="微軟正黑體" panose="020B0604030504040204" pitchFamily="34" charset="-120"/>
              </a:rPr>
              <a:t> </a:t>
            </a:r>
            <a:r>
              <a:rPr lang="zh-TW" altLang="en-US" sz="2200" b="1" dirty="0" smtClean="0">
                <a:solidFill>
                  <a:schemeClr val="bg1"/>
                </a:solidFill>
                <a:latin typeface="Agency FB"/>
                <a:ea typeface="微軟正黑體" panose="020B0604030504040204" pitchFamily="34" charset="-120"/>
              </a:rPr>
              <a:t> 之</a:t>
            </a:r>
            <a:r>
              <a:rPr lang="zh-TW" altLang="en-US" sz="2200" b="1" dirty="0">
                <a:solidFill>
                  <a:schemeClr val="bg1"/>
                </a:solidFill>
                <a:latin typeface="Agency FB"/>
                <a:ea typeface="微軟正黑體" panose="020B0604030504040204" pitchFamily="34" charset="-120"/>
              </a:rPr>
              <a:t>篩選</a:t>
            </a:r>
            <a:r>
              <a:rPr lang="zh-TW" altLang="en-US" sz="2200" b="1" dirty="0" smtClean="0">
                <a:solidFill>
                  <a:schemeClr val="bg1"/>
                </a:solidFill>
                <a:latin typeface="Agency FB"/>
                <a:ea typeface="微軟正黑體" panose="020B0604030504040204" pitchFamily="34" charset="-120"/>
              </a:rPr>
              <a:t>原則，且未將</a:t>
            </a:r>
            <a:r>
              <a:rPr lang="zh-TW" altLang="en-US" sz="2200" b="1" dirty="0">
                <a:solidFill>
                  <a:schemeClr val="bg1"/>
                </a:solidFill>
                <a:latin typeface="Agency FB"/>
                <a:ea typeface="微軟正黑體" panose="020B0604030504040204" pitchFamily="34" charset="-120"/>
              </a:rPr>
              <a:t>高風險單位</a:t>
            </a:r>
            <a:r>
              <a:rPr lang="zh-TW" altLang="en-US" sz="2200" b="1" dirty="0" smtClean="0">
                <a:solidFill>
                  <a:schemeClr val="bg1"/>
                </a:solidFill>
                <a:latin typeface="Agency FB"/>
                <a:ea typeface="微軟正黑體" panose="020B0604030504040204" pitchFamily="34" charset="-120"/>
              </a:rPr>
              <a:t>或業務</a:t>
            </a:r>
            <a:endParaRPr lang="en-US" altLang="zh-TW" sz="2200" b="1" dirty="0" smtClean="0">
              <a:solidFill>
                <a:schemeClr val="bg1"/>
              </a:solidFill>
              <a:latin typeface="Agency FB"/>
              <a:ea typeface="微軟正黑體" panose="020B0604030504040204" pitchFamily="34" charset="-120"/>
            </a:endParaRPr>
          </a:p>
          <a:p>
            <a:r>
              <a:rPr lang="zh-TW" altLang="en-US" sz="2200" b="1" dirty="0">
                <a:solidFill>
                  <a:schemeClr val="bg1"/>
                </a:solidFill>
                <a:latin typeface="Agency FB"/>
                <a:ea typeface="微軟正黑體" panose="020B0604030504040204" pitchFamily="34" charset="-120"/>
              </a:rPr>
              <a:t> </a:t>
            </a:r>
            <a:r>
              <a:rPr lang="zh-TW" altLang="en-US" sz="2200" b="1" dirty="0" smtClean="0">
                <a:solidFill>
                  <a:schemeClr val="bg1"/>
                </a:solidFill>
                <a:latin typeface="Agency FB"/>
                <a:ea typeface="微軟正黑體" panose="020B0604030504040204" pitchFamily="34" charset="-120"/>
              </a:rPr>
              <a:t> 列入加強辦理之查核，查核深度不足。</a:t>
            </a:r>
            <a:endParaRPr lang="en-US" altLang="zh-TW" sz="2200" b="1" dirty="0" smtClean="0">
              <a:solidFill>
                <a:schemeClr val="bg1"/>
              </a:solidFill>
              <a:latin typeface="Agency FB"/>
              <a:ea typeface="微軟正黑體" panose="020B0604030504040204" pitchFamily="34" charset="-120"/>
            </a:endParaRPr>
          </a:p>
          <a:p>
            <a:r>
              <a:rPr lang="zh-TW" altLang="en-US" sz="2200" b="1" dirty="0">
                <a:solidFill>
                  <a:schemeClr val="bg1"/>
                </a:solidFill>
                <a:latin typeface="Agency FB"/>
                <a:ea typeface="微軟正黑體" panose="020B0604030504040204" pitchFamily="34" charset="-120"/>
              </a:rPr>
              <a:t> </a:t>
            </a:r>
            <a:r>
              <a:rPr lang="en-US" altLang="zh-TW" sz="2200" b="1" dirty="0" smtClean="0">
                <a:solidFill>
                  <a:schemeClr val="bg1"/>
                </a:solidFill>
                <a:latin typeface="Agency FB"/>
                <a:ea typeface="微軟正黑體" panose="020B0604030504040204" pitchFamily="34" charset="-120"/>
              </a:rPr>
              <a:t>(</a:t>
            </a:r>
            <a:r>
              <a:rPr lang="zh-TW" altLang="en-US" sz="2200" b="1" dirty="0" smtClean="0">
                <a:solidFill>
                  <a:schemeClr val="bg1"/>
                </a:solidFill>
                <a:latin typeface="Agency FB"/>
                <a:ea typeface="微軟正黑體" panose="020B0604030504040204" pitchFamily="34" charset="-120"/>
              </a:rPr>
              <a:t>如：未將違反重要法令或本局檢查發現</a:t>
            </a:r>
            <a:endParaRPr lang="en-US" altLang="zh-TW" sz="2200" b="1" dirty="0" smtClean="0">
              <a:solidFill>
                <a:schemeClr val="bg1"/>
              </a:solidFill>
              <a:latin typeface="Agency FB"/>
              <a:ea typeface="微軟正黑體" panose="020B0604030504040204" pitchFamily="34" charset="-120"/>
            </a:endParaRPr>
          </a:p>
          <a:p>
            <a:r>
              <a:rPr lang="zh-TW" altLang="en-US" sz="2200" b="1" dirty="0" smtClean="0">
                <a:solidFill>
                  <a:schemeClr val="bg1"/>
                </a:solidFill>
                <a:latin typeface="Agency FB"/>
                <a:ea typeface="微軟正黑體" panose="020B0604030504040204" pitchFamily="34" charset="-120"/>
              </a:rPr>
              <a:t>   之重要缺失列入</a:t>
            </a:r>
            <a:r>
              <a:rPr lang="en-US" altLang="zh-TW" sz="2200" b="1" dirty="0" smtClean="0">
                <a:solidFill>
                  <a:schemeClr val="bg1"/>
                </a:solidFill>
                <a:latin typeface="Agency FB"/>
                <a:ea typeface="微軟正黑體" panose="020B0604030504040204" pitchFamily="34" charset="-120"/>
              </a:rPr>
              <a:t>)</a:t>
            </a:r>
            <a:endParaRPr lang="en-US" altLang="zh-TW" sz="2200" b="1" dirty="0">
              <a:solidFill>
                <a:schemeClr val="bg1"/>
              </a:solidFill>
              <a:latin typeface="Agency FB"/>
              <a:ea typeface="微軟正黑體" panose="020B0604030504040204" pitchFamily="34" charset="-120"/>
            </a:endParaRPr>
          </a:p>
          <a:p>
            <a:endParaRPr lang="en-US" altLang="zh-TW" sz="2200" b="1" dirty="0">
              <a:solidFill>
                <a:schemeClr val="bg1"/>
              </a:solidFill>
              <a:latin typeface="微軟正黑體" panose="020B0604030504040204" pitchFamily="34" charset="-120"/>
              <a:ea typeface="微軟正黑體" panose="020B0604030504040204" pitchFamily="34" charset="-120"/>
            </a:endParaRPr>
          </a:p>
        </p:txBody>
      </p:sp>
      <p:sp>
        <p:nvSpPr>
          <p:cNvPr id="3" name="橢圓 2"/>
          <p:cNvSpPr>
            <a:spLocks noChangeAspect="1"/>
          </p:cNvSpPr>
          <p:nvPr/>
        </p:nvSpPr>
        <p:spPr>
          <a:xfrm>
            <a:off x="297348" y="3181350"/>
            <a:ext cx="763200" cy="762000"/>
          </a:xfrm>
          <a:prstGeom prst="ellipse">
            <a:avLst/>
          </a:prstGeom>
          <a:solidFill>
            <a:srgbClr val="477AB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r>
              <a:rPr lang="en-US" altLang="zh-TW" sz="3200" b="1" dirty="0" smtClean="0">
                <a:ln w="19050">
                  <a:solidFill>
                    <a:schemeClr val="bg1"/>
                  </a:solidFill>
                </a:ln>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2</a:t>
            </a:r>
            <a:r>
              <a:rPr lang="zh-TW" altLang="en-US" sz="3200" b="1" dirty="0" smtClean="0">
                <a:ln w="19050">
                  <a:solidFill>
                    <a:schemeClr val="bg1"/>
                  </a:solidFill>
                </a:ln>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月底</a:t>
            </a:r>
            <a:endParaRPr lang="zh-TW" altLang="en-US" sz="3200" b="1" dirty="0">
              <a:ln w="19050">
                <a:solidFill>
                  <a:schemeClr val="bg1"/>
                </a:solidFill>
              </a:ln>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sp>
        <p:nvSpPr>
          <p:cNvPr id="27" name="橢圓 26"/>
          <p:cNvSpPr>
            <a:spLocks noChangeAspect="1"/>
          </p:cNvSpPr>
          <p:nvPr/>
        </p:nvSpPr>
        <p:spPr>
          <a:xfrm>
            <a:off x="1700698" y="2597150"/>
            <a:ext cx="763200" cy="762000"/>
          </a:xfrm>
          <a:prstGeom prst="ellipse">
            <a:avLst/>
          </a:prstGeom>
          <a:solidFill>
            <a:srgbClr val="477AB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r>
              <a:rPr lang="en-US" altLang="zh-TW" sz="3200" b="1" dirty="0">
                <a:ln w="19050">
                  <a:solidFill>
                    <a:schemeClr val="bg1"/>
                  </a:solidFill>
                </a:ln>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5</a:t>
            </a:r>
            <a:r>
              <a:rPr lang="zh-TW" altLang="en-US" sz="3200" b="1" dirty="0">
                <a:ln w="19050">
                  <a:solidFill>
                    <a:schemeClr val="bg1"/>
                  </a:solidFill>
                </a:ln>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月底</a:t>
            </a:r>
          </a:p>
        </p:txBody>
      </p:sp>
      <p:sp>
        <p:nvSpPr>
          <p:cNvPr id="40" name="橢圓 39"/>
          <p:cNvSpPr>
            <a:spLocks noChangeAspect="1"/>
          </p:cNvSpPr>
          <p:nvPr/>
        </p:nvSpPr>
        <p:spPr>
          <a:xfrm>
            <a:off x="4075598" y="3175000"/>
            <a:ext cx="763200" cy="762000"/>
          </a:xfrm>
          <a:prstGeom prst="ellipse">
            <a:avLst/>
          </a:prstGeom>
          <a:solidFill>
            <a:srgbClr val="477AB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r>
              <a:rPr lang="en-US" altLang="zh-TW" sz="3200" b="1" dirty="0">
                <a:ln w="19050">
                  <a:solidFill>
                    <a:schemeClr val="bg1"/>
                  </a:solidFill>
                </a:ln>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12</a:t>
            </a:r>
            <a:r>
              <a:rPr lang="zh-TW" altLang="en-US" sz="3200" b="1" dirty="0">
                <a:ln w="19050">
                  <a:solidFill>
                    <a:schemeClr val="bg1"/>
                  </a:solidFill>
                </a:ln>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月底</a:t>
            </a:r>
          </a:p>
        </p:txBody>
      </p:sp>
      <p:sp>
        <p:nvSpPr>
          <p:cNvPr id="13" name="文字方塊 12"/>
          <p:cNvSpPr txBox="1"/>
          <p:nvPr/>
        </p:nvSpPr>
        <p:spPr>
          <a:xfrm>
            <a:off x="4372" y="6248400"/>
            <a:ext cx="9115816" cy="492967"/>
          </a:xfrm>
          <a:prstGeom prst="rect">
            <a:avLst/>
          </a:prstGeom>
          <a:noFill/>
          <a:ln w="38100">
            <a:solidFill>
              <a:srgbClr val="C00000"/>
            </a:solidFill>
            <a:prstDash val="lgDash"/>
          </a:ln>
          <a:effectLst/>
        </p:spPr>
        <p:txBody>
          <a:bodyPr wrap="square" lIns="0" tIns="0" rIns="0" bIns="0" rtlCol="0" anchor="ctr" anchorCtr="0">
            <a:noAutofit/>
            <a:scene3d>
              <a:camera prst="orthographicFront"/>
              <a:lightRig rig="threePt" dir="t"/>
            </a:scene3d>
            <a:sp3d extrusionH="57150">
              <a:bevelT w="82550" h="38100" prst="coolSlant"/>
            </a:sp3d>
          </a:bodyPr>
          <a:lstStyle>
            <a:defPPr>
              <a:defRPr lang="en-US"/>
            </a:defPPr>
            <a:lvl1pPr>
              <a:defRPr sz="2800" b="1">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defRPr>
            </a:lvl1pPr>
          </a:lstStyle>
          <a:p>
            <a:pPr algn="ctr"/>
            <a:r>
              <a:rPr lang="zh-TW" altLang="en-US" sz="2000" dirty="0" smtClean="0"/>
              <a:t>參考做法</a:t>
            </a:r>
            <a:r>
              <a:rPr lang="zh-TW" altLang="en-US" sz="2000" dirty="0"/>
              <a:t>：</a:t>
            </a:r>
            <a:r>
              <a:rPr lang="zh-TW" altLang="en-US" sz="2100" dirty="0"/>
              <a:t>本局網站「稽核專區」修正金融機構內部稽核資訊申報格式問答集</a:t>
            </a:r>
          </a:p>
        </p:txBody>
      </p:sp>
    </p:spTree>
    <p:extLst>
      <p:ext uri="{BB962C8B-B14F-4D97-AF65-F5344CB8AC3E}">
        <p14:creationId xmlns:p14="http://schemas.microsoft.com/office/powerpoint/2010/main" val="41402021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橢圓 3"/>
          <p:cNvSpPr>
            <a:spLocks noChangeAspect="1" noChangeArrowheads="1"/>
          </p:cNvSpPr>
          <p:nvPr/>
        </p:nvSpPr>
        <p:spPr bwMode="auto">
          <a:xfrm>
            <a:off x="832035" y="1140052"/>
            <a:ext cx="5544513" cy="5543550"/>
          </a:xfrm>
          <a:prstGeom prst="ellipse">
            <a:avLst/>
          </a:prstGeom>
          <a:solidFill>
            <a:schemeClr val="accent1">
              <a:alpha val="13000"/>
            </a:schemeClr>
          </a:solidFill>
          <a:ln>
            <a:noFill/>
          </a:ln>
          <a:extLst/>
        </p:spPr>
        <p:txBody>
          <a:bodyPr anchor="ctr"/>
          <a:lstStyle/>
          <a:p>
            <a:pPr algn="ctr">
              <a:defRPr/>
            </a:pPr>
            <a:endParaRPr lang="zh-TW" altLang="en-US">
              <a:solidFill>
                <a:schemeClr val="lt1"/>
              </a:solidFill>
              <a:latin typeface="+mn-lt"/>
              <a:ea typeface="+mn-ea"/>
            </a:endParaRPr>
          </a:p>
        </p:txBody>
      </p:sp>
      <p:sp>
        <p:nvSpPr>
          <p:cNvPr id="5" name="圓角矩形 1"/>
          <p:cNvSpPr>
            <a:spLocks noChangeArrowheads="1"/>
          </p:cNvSpPr>
          <p:nvPr/>
        </p:nvSpPr>
        <p:spPr bwMode="auto">
          <a:xfrm>
            <a:off x="1833248" y="1781177"/>
            <a:ext cx="3520099" cy="639763"/>
          </a:xfrm>
          <a:prstGeom prst="roundRect">
            <a:avLst>
              <a:gd name="adj" fmla="val 16667"/>
            </a:avLst>
          </a:prstGeom>
          <a:solidFill>
            <a:schemeClr val="accent1"/>
          </a:solidFill>
          <a:ln>
            <a:noFill/>
          </a:ln>
          <a:extLst>
            <a:ext uri="{91240B29-F687-4F45-9708-019B960494DF}">
              <a14:hiddenLine xmlns:a14="http://schemas.microsoft.com/office/drawing/2010/main" w="25400" algn="ctr">
                <a:solidFill>
                  <a:srgbClr val="325881"/>
                </a:solidFill>
                <a:round/>
                <a:headEnd/>
                <a:tailEnd/>
              </a14:hiddenLine>
            </a:ext>
          </a:extLst>
        </p:spPr>
        <p:txBody>
          <a:bodyPr lIns="0" tIns="0" rIns="0" bIns="0" anchor="ctr"/>
          <a:lstStyle/>
          <a:p>
            <a:pPr algn="ctr"/>
            <a:r>
              <a:rPr lang="zh-TW" altLang="en-US" sz="3000" b="1" dirty="0">
                <a:solidFill>
                  <a:srgbClr val="FFFFFF"/>
                </a:solidFill>
                <a:effectLst>
                  <a:outerShdw blurRad="38100" dist="38100" dir="2700000" algn="tl">
                    <a:srgbClr val="000000">
                      <a:alpha val="43137"/>
                    </a:srgbClr>
                  </a:outerShdw>
                </a:effectLst>
                <a:ea typeface="微軟正黑體" pitchFamily="34" charset="-120"/>
              </a:rPr>
              <a:t>內部稽核之獨立監督</a:t>
            </a:r>
          </a:p>
        </p:txBody>
      </p:sp>
      <p:sp>
        <p:nvSpPr>
          <p:cNvPr id="6" name="圓角矩形 1"/>
          <p:cNvSpPr>
            <a:spLocks noChangeArrowheads="1"/>
          </p:cNvSpPr>
          <p:nvPr/>
        </p:nvSpPr>
        <p:spPr bwMode="auto">
          <a:xfrm>
            <a:off x="807545" y="3575050"/>
            <a:ext cx="3520099" cy="641350"/>
          </a:xfrm>
          <a:prstGeom prst="roundRect">
            <a:avLst>
              <a:gd name="adj" fmla="val 16667"/>
            </a:avLst>
          </a:prstGeom>
          <a:solidFill>
            <a:schemeClr val="accent1"/>
          </a:solidFill>
          <a:ln>
            <a:noFill/>
          </a:ln>
          <a:extLst>
            <a:ext uri="{91240B29-F687-4F45-9708-019B960494DF}">
              <a14:hiddenLine xmlns:a14="http://schemas.microsoft.com/office/drawing/2010/main" w="25400" algn="ctr">
                <a:solidFill>
                  <a:srgbClr val="325881"/>
                </a:solidFill>
                <a:round/>
                <a:headEnd/>
                <a:tailEnd/>
              </a14:hiddenLine>
            </a:ext>
          </a:extLst>
        </p:spPr>
        <p:txBody>
          <a:bodyPr lIns="0" tIns="0" rIns="0" bIns="0" anchor="ctr"/>
          <a:lstStyle/>
          <a:p>
            <a:pPr algn="ctr"/>
            <a:r>
              <a:rPr lang="zh-TW" altLang="en-US" sz="3000" b="1" dirty="0">
                <a:solidFill>
                  <a:srgbClr val="FFFFFF"/>
                </a:solidFill>
                <a:effectLst>
                  <a:outerShdw blurRad="38100" dist="38100" dir="2700000" algn="tl">
                    <a:srgbClr val="000000">
                      <a:alpha val="43137"/>
                    </a:srgbClr>
                  </a:outerShdw>
                </a:effectLst>
                <a:ea typeface="微軟正黑體" pitchFamily="34" charset="-120"/>
              </a:rPr>
              <a:t>法遵、風控單位監控</a:t>
            </a:r>
          </a:p>
        </p:txBody>
      </p:sp>
      <p:sp>
        <p:nvSpPr>
          <p:cNvPr id="7" name="圓角矩形 1"/>
          <p:cNvSpPr>
            <a:spLocks noChangeArrowheads="1"/>
          </p:cNvSpPr>
          <p:nvPr/>
        </p:nvSpPr>
        <p:spPr bwMode="auto">
          <a:xfrm>
            <a:off x="1842776" y="5381628"/>
            <a:ext cx="3520099" cy="639763"/>
          </a:xfrm>
          <a:prstGeom prst="roundRect">
            <a:avLst>
              <a:gd name="adj" fmla="val 16667"/>
            </a:avLst>
          </a:prstGeom>
          <a:solidFill>
            <a:schemeClr val="accent1"/>
          </a:solidFill>
          <a:ln>
            <a:noFill/>
          </a:ln>
          <a:effectLst/>
          <a:extLst>
            <a:ext uri="{91240B29-F687-4F45-9708-019B960494DF}">
              <a14:hiddenLine xmlns:a14="http://schemas.microsoft.com/office/drawing/2010/main" w="25400" algn="ctr">
                <a:solidFill>
                  <a:srgbClr val="32588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algn="ctr"/>
            <a:r>
              <a:rPr lang="zh-TW" altLang="en-US" sz="3000" b="1" dirty="0">
                <a:solidFill>
                  <a:srgbClr val="FFFFFF"/>
                </a:solidFill>
                <a:effectLst>
                  <a:outerShdw blurRad="38100" dist="38100" dir="2700000" algn="tl">
                    <a:srgbClr val="000000">
                      <a:alpha val="43137"/>
                    </a:srgbClr>
                  </a:outerShdw>
                </a:effectLst>
                <a:ea typeface="微軟正黑體" pitchFamily="34" charset="-120"/>
              </a:rPr>
              <a:t>業務單位自我管控</a:t>
            </a:r>
          </a:p>
        </p:txBody>
      </p:sp>
      <p:sp>
        <p:nvSpPr>
          <p:cNvPr id="8" name="AutoShape 7"/>
          <p:cNvSpPr>
            <a:spLocks noChangeArrowheads="1"/>
          </p:cNvSpPr>
          <p:nvPr/>
        </p:nvSpPr>
        <p:spPr bwMode="auto">
          <a:xfrm>
            <a:off x="1545861" y="2439991"/>
            <a:ext cx="2089513" cy="1125537"/>
          </a:xfrm>
          <a:prstGeom prst="downArrow">
            <a:avLst>
              <a:gd name="adj1" fmla="val 61250"/>
              <a:gd name="adj2" fmla="val 58681"/>
            </a:avLst>
          </a:prstGeom>
          <a:gradFill rotWithShape="1">
            <a:gsLst>
              <a:gs pos="0">
                <a:srgbClr val="FFFFFF"/>
              </a:gs>
              <a:gs pos="100000">
                <a:srgbClr val="808080"/>
              </a:gs>
            </a:gsLst>
            <a:lin ang="5400000" scaled="1"/>
          </a:gradFill>
          <a:ln w="9525">
            <a:solidFill>
              <a:srgbClr val="DDDDDD"/>
            </a:solidFill>
            <a:miter lim="800000"/>
            <a:headEnd/>
            <a:tailEnd/>
          </a:ln>
          <a:effectLst/>
          <a:extLst/>
        </p:spPr>
        <p:txBody>
          <a:bodyPr wrap="none" anchor="ctr"/>
          <a:lstStyle/>
          <a:p>
            <a:pPr algn="ctr" fontAlgn="base">
              <a:spcBef>
                <a:spcPct val="0"/>
              </a:spcBef>
              <a:spcAft>
                <a:spcPct val="0"/>
              </a:spcAft>
            </a:pPr>
            <a:r>
              <a:rPr kumimoji="1" lang="zh-TW" altLang="en-US" sz="2400" b="1" dirty="0">
                <a:solidFill>
                  <a:schemeClr val="bg1"/>
                </a:solidFill>
                <a:latin typeface="Franklin Gothic Book" pitchFamily="34" charset="0"/>
                <a:ea typeface="微軟正黑體" pitchFamily="34" charset="-120"/>
              </a:rPr>
              <a:t>定期</a:t>
            </a:r>
          </a:p>
          <a:p>
            <a:pPr algn="ctr" fontAlgn="base">
              <a:spcBef>
                <a:spcPct val="0"/>
              </a:spcBef>
              <a:spcAft>
                <a:spcPct val="0"/>
              </a:spcAft>
            </a:pPr>
            <a:r>
              <a:rPr kumimoji="1" lang="zh-TW" altLang="en-US" sz="2400" b="1" dirty="0">
                <a:solidFill>
                  <a:schemeClr val="bg1"/>
                </a:solidFill>
                <a:latin typeface="Franklin Gothic Book" pitchFamily="34" charset="0"/>
                <a:ea typeface="微軟正黑體" pitchFamily="34" charset="-120"/>
              </a:rPr>
              <a:t>查核</a:t>
            </a:r>
          </a:p>
        </p:txBody>
      </p:sp>
      <p:sp>
        <p:nvSpPr>
          <p:cNvPr id="9" name="AutoShape 15"/>
          <p:cNvSpPr>
            <a:spLocks noChangeArrowheads="1"/>
          </p:cNvSpPr>
          <p:nvPr/>
        </p:nvSpPr>
        <p:spPr bwMode="auto">
          <a:xfrm>
            <a:off x="3824320" y="2439988"/>
            <a:ext cx="2089513" cy="2914650"/>
          </a:xfrm>
          <a:prstGeom prst="downArrow">
            <a:avLst>
              <a:gd name="adj1" fmla="val 44833"/>
              <a:gd name="adj2" fmla="val 31297"/>
            </a:avLst>
          </a:prstGeom>
          <a:gradFill rotWithShape="1">
            <a:gsLst>
              <a:gs pos="0">
                <a:srgbClr val="FFFFFF"/>
              </a:gs>
              <a:gs pos="100000">
                <a:srgbClr val="808080"/>
              </a:gs>
            </a:gsLst>
            <a:lin ang="5400000" scaled="1"/>
          </a:gradFill>
          <a:ln w="9525">
            <a:solidFill>
              <a:srgbClr val="DDDDDD"/>
            </a:solidFill>
            <a:miter lim="800000"/>
            <a:headEnd/>
            <a:tailEnd/>
          </a:ln>
          <a:effectLst/>
          <a:extLst/>
        </p:spPr>
        <p:txBody>
          <a:bodyPr wrap="none" anchor="ctr"/>
          <a:lstStyle/>
          <a:p>
            <a:pPr algn="ctr" fontAlgn="base">
              <a:spcBef>
                <a:spcPct val="0"/>
              </a:spcBef>
              <a:spcAft>
                <a:spcPct val="0"/>
              </a:spcAft>
            </a:pPr>
            <a:r>
              <a:rPr kumimoji="1" lang="zh-TW" altLang="en-US" sz="2400" b="1" dirty="0">
                <a:solidFill>
                  <a:schemeClr val="bg1"/>
                </a:solidFill>
                <a:latin typeface="Franklin Gothic Book" pitchFamily="34" charset="0"/>
                <a:ea typeface="微軟正黑體" pitchFamily="34" charset="-120"/>
              </a:rPr>
              <a:t>定期</a:t>
            </a:r>
          </a:p>
          <a:p>
            <a:pPr algn="ctr" fontAlgn="base">
              <a:spcBef>
                <a:spcPct val="0"/>
              </a:spcBef>
              <a:spcAft>
                <a:spcPct val="0"/>
              </a:spcAft>
            </a:pPr>
            <a:r>
              <a:rPr kumimoji="1" lang="zh-TW" altLang="en-US" sz="2400" b="1" dirty="0">
                <a:solidFill>
                  <a:schemeClr val="bg1"/>
                </a:solidFill>
                <a:latin typeface="Franklin Gothic Book" pitchFamily="34" charset="0"/>
                <a:ea typeface="微軟正黑體" pitchFamily="34" charset="-120"/>
              </a:rPr>
              <a:t>查核</a:t>
            </a:r>
          </a:p>
        </p:txBody>
      </p:sp>
      <p:sp>
        <p:nvSpPr>
          <p:cNvPr id="10" name="AutoShape 16"/>
          <p:cNvSpPr>
            <a:spLocks noChangeArrowheads="1"/>
          </p:cNvSpPr>
          <p:nvPr/>
        </p:nvSpPr>
        <p:spPr bwMode="auto">
          <a:xfrm>
            <a:off x="1545861" y="4229100"/>
            <a:ext cx="2089513" cy="1125538"/>
          </a:xfrm>
          <a:prstGeom prst="downArrow">
            <a:avLst>
              <a:gd name="adj1" fmla="val 61250"/>
              <a:gd name="adj2" fmla="val 58681"/>
            </a:avLst>
          </a:prstGeom>
          <a:gradFill rotWithShape="1">
            <a:gsLst>
              <a:gs pos="0">
                <a:srgbClr val="FFFFFF"/>
              </a:gs>
              <a:gs pos="100000">
                <a:srgbClr val="808080"/>
              </a:gs>
            </a:gsLst>
            <a:lin ang="5400000" scaled="1"/>
          </a:gradFill>
          <a:ln w="9525">
            <a:solidFill>
              <a:srgbClr val="DDDDDD"/>
            </a:solidFill>
            <a:miter lim="800000"/>
            <a:headEnd/>
            <a:tailEnd/>
          </a:ln>
          <a:effectLst/>
          <a:extLst/>
        </p:spPr>
        <p:txBody>
          <a:bodyPr wrap="none" anchor="ctr"/>
          <a:lstStyle/>
          <a:p>
            <a:pPr algn="ctr" fontAlgn="base">
              <a:spcBef>
                <a:spcPct val="0"/>
              </a:spcBef>
              <a:spcAft>
                <a:spcPct val="0"/>
              </a:spcAft>
            </a:pPr>
            <a:r>
              <a:rPr kumimoji="1" lang="zh-TW" altLang="en-US" sz="2400" b="1" dirty="0">
                <a:solidFill>
                  <a:schemeClr val="bg1"/>
                </a:solidFill>
                <a:latin typeface="Franklin Gothic Book" pitchFamily="34" charset="0"/>
                <a:ea typeface="微軟正黑體" pitchFamily="34" charset="-120"/>
              </a:rPr>
              <a:t>持續</a:t>
            </a:r>
          </a:p>
          <a:p>
            <a:pPr algn="ctr" fontAlgn="base">
              <a:spcBef>
                <a:spcPct val="0"/>
              </a:spcBef>
              <a:spcAft>
                <a:spcPct val="0"/>
              </a:spcAft>
            </a:pPr>
            <a:r>
              <a:rPr kumimoji="1" lang="zh-TW" altLang="en-US" sz="2400" b="1" dirty="0">
                <a:solidFill>
                  <a:schemeClr val="bg1"/>
                </a:solidFill>
                <a:latin typeface="Franklin Gothic Book" pitchFamily="34" charset="0"/>
                <a:ea typeface="微軟正黑體" pitchFamily="34" charset="-120"/>
              </a:rPr>
              <a:t>督導</a:t>
            </a:r>
            <a:endParaRPr kumimoji="1" lang="en-US" altLang="zh-TW" sz="2400" b="1" dirty="0">
              <a:solidFill>
                <a:schemeClr val="bg1"/>
              </a:solidFill>
              <a:latin typeface="Franklin Gothic Book" pitchFamily="34" charset="0"/>
              <a:ea typeface="微軟正黑體" pitchFamily="34" charset="-120"/>
            </a:endParaRPr>
          </a:p>
        </p:txBody>
      </p:sp>
      <p:sp>
        <p:nvSpPr>
          <p:cNvPr id="11" name="圓角矩形 1"/>
          <p:cNvSpPr>
            <a:spLocks noChangeArrowheads="1"/>
          </p:cNvSpPr>
          <p:nvPr/>
        </p:nvSpPr>
        <p:spPr bwMode="auto">
          <a:xfrm>
            <a:off x="6526469" y="1655936"/>
            <a:ext cx="1873575" cy="735013"/>
          </a:xfrm>
          <a:prstGeom prst="roundRect">
            <a:avLst>
              <a:gd name="adj" fmla="val 16667"/>
            </a:avLst>
          </a:prstGeom>
          <a:solidFill>
            <a:srgbClr val="003366"/>
          </a:solidFill>
          <a:ln>
            <a:noFill/>
          </a:ln>
          <a:extLst>
            <a:ext uri="{91240B29-F687-4F45-9708-019B960494DF}">
              <a14:hiddenLine xmlns:a14="http://schemas.microsoft.com/office/drawing/2010/main" w="25400" algn="ctr">
                <a:solidFill>
                  <a:srgbClr val="325881"/>
                </a:solidFill>
                <a:round/>
                <a:headEnd/>
                <a:tailEnd/>
              </a14:hiddenLine>
            </a:ext>
          </a:extLst>
        </p:spPr>
        <p:txBody>
          <a:bodyPr anchor="ctr"/>
          <a:lstStyle/>
          <a:p>
            <a:pPr algn="ctr"/>
            <a:r>
              <a:rPr lang="zh-TW" altLang="en-US" sz="3000" b="1" dirty="0">
                <a:solidFill>
                  <a:srgbClr val="FFFFFF"/>
                </a:solidFill>
                <a:ea typeface="微軟正黑體" pitchFamily="34" charset="-120"/>
              </a:rPr>
              <a:t>事前控制</a:t>
            </a:r>
          </a:p>
        </p:txBody>
      </p:sp>
      <p:sp>
        <p:nvSpPr>
          <p:cNvPr id="12" name="圓角矩形 1"/>
          <p:cNvSpPr>
            <a:spLocks noChangeArrowheads="1"/>
          </p:cNvSpPr>
          <p:nvPr/>
        </p:nvSpPr>
        <p:spPr bwMode="auto">
          <a:xfrm>
            <a:off x="6528057" y="2602955"/>
            <a:ext cx="1873575" cy="736600"/>
          </a:xfrm>
          <a:prstGeom prst="roundRect">
            <a:avLst>
              <a:gd name="adj" fmla="val 16667"/>
            </a:avLst>
          </a:prstGeom>
          <a:solidFill>
            <a:srgbClr val="003366"/>
          </a:solidFill>
          <a:ln>
            <a:noFill/>
          </a:ln>
          <a:extLst>
            <a:ext uri="{91240B29-F687-4F45-9708-019B960494DF}">
              <a14:hiddenLine xmlns:a14="http://schemas.microsoft.com/office/drawing/2010/main" w="25400" algn="ctr">
                <a:solidFill>
                  <a:srgbClr val="325881"/>
                </a:solidFill>
                <a:round/>
                <a:headEnd/>
                <a:tailEnd/>
              </a14:hiddenLine>
            </a:ext>
          </a:extLst>
        </p:spPr>
        <p:txBody>
          <a:bodyPr anchor="ctr"/>
          <a:lstStyle/>
          <a:p>
            <a:pPr algn="ctr"/>
            <a:r>
              <a:rPr lang="zh-TW" altLang="en-US" sz="3000" b="1" dirty="0">
                <a:solidFill>
                  <a:srgbClr val="FFFFFF"/>
                </a:solidFill>
                <a:ea typeface="微軟正黑體" pitchFamily="34" charset="-120"/>
              </a:rPr>
              <a:t>事中監督</a:t>
            </a:r>
          </a:p>
        </p:txBody>
      </p:sp>
      <p:sp>
        <p:nvSpPr>
          <p:cNvPr id="13" name="圓角矩形 1"/>
          <p:cNvSpPr>
            <a:spLocks noChangeArrowheads="1"/>
          </p:cNvSpPr>
          <p:nvPr/>
        </p:nvSpPr>
        <p:spPr bwMode="auto">
          <a:xfrm>
            <a:off x="6529646" y="3534102"/>
            <a:ext cx="1873575" cy="736600"/>
          </a:xfrm>
          <a:prstGeom prst="roundRect">
            <a:avLst>
              <a:gd name="adj" fmla="val 16667"/>
            </a:avLst>
          </a:prstGeom>
          <a:solidFill>
            <a:srgbClr val="003366"/>
          </a:solidFill>
          <a:ln>
            <a:noFill/>
          </a:ln>
          <a:extLst>
            <a:ext uri="{91240B29-F687-4F45-9708-019B960494DF}">
              <a14:hiddenLine xmlns:a14="http://schemas.microsoft.com/office/drawing/2010/main" w="25400" algn="ctr">
                <a:solidFill>
                  <a:srgbClr val="325881"/>
                </a:solidFill>
                <a:round/>
                <a:headEnd/>
                <a:tailEnd/>
              </a14:hiddenLine>
            </a:ext>
          </a:extLst>
        </p:spPr>
        <p:txBody>
          <a:bodyPr anchor="ctr"/>
          <a:lstStyle/>
          <a:p>
            <a:pPr algn="ctr"/>
            <a:r>
              <a:rPr lang="zh-TW" altLang="en-US" sz="3000" b="1" dirty="0">
                <a:solidFill>
                  <a:srgbClr val="FFFFFF"/>
                </a:solidFill>
                <a:ea typeface="微軟正黑體" pitchFamily="34" charset="-120"/>
              </a:rPr>
              <a:t>事後驗證</a:t>
            </a:r>
          </a:p>
        </p:txBody>
      </p:sp>
      <p:sp>
        <p:nvSpPr>
          <p:cNvPr id="14" name="圓角矩形 1"/>
          <p:cNvSpPr>
            <a:spLocks noChangeArrowheads="1"/>
          </p:cNvSpPr>
          <p:nvPr/>
        </p:nvSpPr>
        <p:spPr bwMode="auto">
          <a:xfrm>
            <a:off x="6529646" y="4482603"/>
            <a:ext cx="1873575" cy="735012"/>
          </a:xfrm>
          <a:prstGeom prst="roundRect">
            <a:avLst>
              <a:gd name="adj" fmla="val 16667"/>
            </a:avLst>
          </a:prstGeom>
          <a:solidFill>
            <a:srgbClr val="003366"/>
          </a:solidFill>
          <a:ln>
            <a:noFill/>
          </a:ln>
          <a:extLst>
            <a:ext uri="{91240B29-F687-4F45-9708-019B960494DF}">
              <a14:hiddenLine xmlns:a14="http://schemas.microsoft.com/office/drawing/2010/main" w="25400" algn="ctr">
                <a:solidFill>
                  <a:srgbClr val="325881"/>
                </a:solidFill>
                <a:round/>
                <a:headEnd/>
                <a:tailEnd/>
              </a14:hiddenLine>
            </a:ext>
          </a:extLst>
        </p:spPr>
        <p:txBody>
          <a:bodyPr anchor="ctr"/>
          <a:lstStyle/>
          <a:p>
            <a:pPr algn="ctr"/>
            <a:r>
              <a:rPr lang="zh-TW" altLang="en-US" sz="3000" b="1">
                <a:solidFill>
                  <a:srgbClr val="FFFFFF"/>
                </a:solidFill>
                <a:ea typeface="微軟正黑體" pitchFamily="34" charset="-120"/>
              </a:rPr>
              <a:t>各司其職</a:t>
            </a:r>
          </a:p>
        </p:txBody>
      </p:sp>
      <p:sp>
        <p:nvSpPr>
          <p:cNvPr id="15" name="圓角矩形 1"/>
          <p:cNvSpPr>
            <a:spLocks noChangeArrowheads="1"/>
          </p:cNvSpPr>
          <p:nvPr/>
        </p:nvSpPr>
        <p:spPr bwMode="auto">
          <a:xfrm>
            <a:off x="6528057" y="5402095"/>
            <a:ext cx="1873575" cy="735013"/>
          </a:xfrm>
          <a:prstGeom prst="roundRect">
            <a:avLst>
              <a:gd name="adj" fmla="val 16667"/>
            </a:avLst>
          </a:prstGeom>
          <a:solidFill>
            <a:srgbClr val="003366"/>
          </a:solidFill>
          <a:ln>
            <a:noFill/>
          </a:ln>
          <a:extLst>
            <a:ext uri="{91240B29-F687-4F45-9708-019B960494DF}">
              <a14:hiddenLine xmlns:a14="http://schemas.microsoft.com/office/drawing/2010/main" w="25400" algn="ctr">
                <a:solidFill>
                  <a:srgbClr val="325881"/>
                </a:solidFill>
                <a:round/>
                <a:headEnd/>
                <a:tailEnd/>
              </a14:hiddenLine>
            </a:ext>
          </a:extLst>
        </p:spPr>
        <p:txBody>
          <a:bodyPr anchor="ctr"/>
          <a:lstStyle/>
          <a:p>
            <a:pPr algn="ctr"/>
            <a:r>
              <a:rPr lang="zh-TW" altLang="en-US" sz="3000" b="1">
                <a:solidFill>
                  <a:srgbClr val="FFFFFF"/>
                </a:solidFill>
                <a:ea typeface="微軟正黑體" pitchFamily="34" charset="-120"/>
              </a:rPr>
              <a:t>相輔相成</a:t>
            </a:r>
          </a:p>
        </p:txBody>
      </p:sp>
      <p:sp>
        <p:nvSpPr>
          <p:cNvPr id="17" name="Rectangle 2"/>
          <p:cNvSpPr txBox="1">
            <a:spLocks noChangeArrowheads="1"/>
          </p:cNvSpPr>
          <p:nvPr/>
        </p:nvSpPr>
        <p:spPr bwMode="auto">
          <a:xfrm>
            <a:off x="1460597" y="254000"/>
            <a:ext cx="7532565" cy="838200"/>
          </a:xfrm>
          <a:prstGeom prst="rect">
            <a:avLst/>
          </a:prstGeo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lvl1pPr defTabSz="914400">
              <a:lnSpc>
                <a:spcPct val="90000"/>
              </a:lnSpc>
              <a:spcBef>
                <a:spcPct val="0"/>
              </a:spcBef>
              <a:buNone/>
              <a:defRPr sz="3600" b="1">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cs typeface="+mj-cs"/>
              </a:defRPr>
            </a:lvl1pPr>
          </a:lstStyle>
          <a:p>
            <a:r>
              <a:rPr lang="zh-TW" altLang="en-US" dirty="0"/>
              <a:t>三道防線的溝通、協調與合作</a:t>
            </a:r>
          </a:p>
        </p:txBody>
      </p:sp>
    </p:spTree>
    <p:extLst>
      <p:ext uri="{BB962C8B-B14F-4D97-AF65-F5344CB8AC3E}">
        <p14:creationId xmlns:p14="http://schemas.microsoft.com/office/powerpoint/2010/main" val="40174738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2"/>
          <p:cNvSpPr>
            <a:spLocks noChangeAspect="1" noChangeArrowheads="1"/>
          </p:cNvSpPr>
          <p:nvPr/>
        </p:nvSpPr>
        <p:spPr bwMode="auto">
          <a:xfrm>
            <a:off x="95185" y="-531813"/>
            <a:ext cx="7360928" cy="7361238"/>
          </a:xfrm>
          <a:prstGeom prst="ellipse">
            <a:avLst/>
          </a:prstGeom>
          <a:gradFill flip="none" rotWithShape="1">
            <a:gsLst>
              <a:gs pos="0">
                <a:schemeClr val="bg1">
                  <a:alpha val="9000"/>
                  <a:lumMod val="37000"/>
                  <a:lumOff val="63000"/>
                </a:schemeClr>
              </a:gs>
              <a:gs pos="100000">
                <a:srgbClr val="477AB1">
                  <a:alpha val="53998"/>
                </a:srgbClr>
              </a:gs>
            </a:gsLst>
            <a:lin ang="2700000" scaled="1"/>
            <a:tileRect/>
          </a:gradFill>
          <a:ln>
            <a:noFill/>
          </a:ln>
          <a:effectLst/>
        </p:spPr>
        <p:txBody>
          <a:bodyPr wrap="none" anchor="ctr"/>
          <a:lstStyle/>
          <a:p>
            <a:endParaRPr lang="zh-TW" altLang="en-US"/>
          </a:p>
        </p:txBody>
      </p:sp>
      <p:sp>
        <p:nvSpPr>
          <p:cNvPr id="18" name="Oval 8"/>
          <p:cNvSpPr>
            <a:spLocks noChangeAspect="1" noChangeArrowheads="1"/>
          </p:cNvSpPr>
          <p:nvPr/>
        </p:nvSpPr>
        <p:spPr bwMode="auto">
          <a:xfrm>
            <a:off x="517657" y="1543051"/>
            <a:ext cx="5020547" cy="5021263"/>
          </a:xfrm>
          <a:prstGeom prst="ellipse">
            <a:avLst/>
          </a:prstGeom>
          <a:gradFill flip="none" rotWithShape="1">
            <a:gsLst>
              <a:gs pos="0">
                <a:schemeClr val="bg1">
                  <a:alpha val="9000"/>
                  <a:lumMod val="37000"/>
                  <a:lumOff val="63000"/>
                </a:schemeClr>
              </a:gs>
              <a:gs pos="100000">
                <a:srgbClr val="477AB1">
                  <a:alpha val="53998"/>
                </a:srgbClr>
              </a:gs>
            </a:gsLst>
            <a:lin ang="2700000" scaled="1"/>
            <a:tileRect/>
          </a:gradFill>
          <a:ln>
            <a:noFill/>
          </a:ln>
          <a:effectLst/>
        </p:spPr>
        <p:txBody>
          <a:bodyPr wrap="none" anchor="ctr"/>
          <a:lstStyle/>
          <a:p>
            <a:endParaRPr lang="zh-TW" altLang="en-US"/>
          </a:p>
        </p:txBody>
      </p:sp>
      <p:sp>
        <p:nvSpPr>
          <p:cNvPr id="19" name="圓角矩形 1"/>
          <p:cNvSpPr>
            <a:spLocks noChangeArrowheads="1"/>
          </p:cNvSpPr>
          <p:nvPr/>
        </p:nvSpPr>
        <p:spPr bwMode="auto">
          <a:xfrm>
            <a:off x="3089807" y="1628776"/>
            <a:ext cx="1656051" cy="576263"/>
          </a:xfrm>
          <a:prstGeom prst="roundRect">
            <a:avLst>
              <a:gd name="adj" fmla="val 16667"/>
            </a:avLst>
          </a:prstGeom>
          <a:solidFill>
            <a:srgbClr val="003366"/>
          </a:solidFill>
          <a:ln>
            <a:noFill/>
          </a:ln>
          <a:effectLst/>
          <a:extLst>
            <a:ext uri="{91240B29-F687-4F45-9708-019B960494DF}">
              <a14:hiddenLine xmlns:a14="http://schemas.microsoft.com/office/drawing/2010/main" w="25400" algn="ctr">
                <a:solidFill>
                  <a:srgbClr val="32588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algn="ctr"/>
            <a:r>
              <a:rPr lang="zh-TW" altLang="en-US" sz="3000" b="1" dirty="0">
                <a:ln>
                  <a:solidFill>
                    <a:srgbClr val="FFFFFF"/>
                  </a:solidFill>
                </a:ln>
                <a:solidFill>
                  <a:srgbClr val="FFFFFF"/>
                </a:solidFill>
                <a:ea typeface="微軟正黑體" pitchFamily="34" charset="-120"/>
              </a:rPr>
              <a:t>會計師</a:t>
            </a:r>
          </a:p>
        </p:txBody>
      </p:sp>
      <p:sp>
        <p:nvSpPr>
          <p:cNvPr id="20" name="圓角矩形 1"/>
          <p:cNvSpPr>
            <a:spLocks noChangeArrowheads="1"/>
          </p:cNvSpPr>
          <p:nvPr/>
        </p:nvSpPr>
        <p:spPr bwMode="auto">
          <a:xfrm>
            <a:off x="6012907" y="1628776"/>
            <a:ext cx="1656050" cy="576263"/>
          </a:xfrm>
          <a:prstGeom prst="roundRect">
            <a:avLst>
              <a:gd name="adj" fmla="val 16667"/>
            </a:avLst>
          </a:prstGeom>
          <a:solidFill>
            <a:srgbClr val="003366"/>
          </a:solidFill>
          <a:ln>
            <a:noFill/>
          </a:ln>
          <a:effectLst/>
          <a:extLst>
            <a:ext uri="{91240B29-F687-4F45-9708-019B960494DF}">
              <a14:hiddenLine xmlns:a14="http://schemas.microsoft.com/office/drawing/2010/main" w="25400" algn="ctr">
                <a:solidFill>
                  <a:srgbClr val="32588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algn="ctr"/>
            <a:r>
              <a:rPr lang="zh-TW" altLang="en-US" sz="3000" b="1" dirty="0">
                <a:ln>
                  <a:solidFill>
                    <a:srgbClr val="FFFFFF"/>
                  </a:solidFill>
                </a:ln>
                <a:solidFill>
                  <a:srgbClr val="FFFFFF"/>
                </a:solidFill>
                <a:ea typeface="微軟正黑體" pitchFamily="34" charset="-120"/>
              </a:rPr>
              <a:t>主管機關</a:t>
            </a:r>
          </a:p>
        </p:txBody>
      </p:sp>
      <p:sp>
        <p:nvSpPr>
          <p:cNvPr id="21" name="圓角矩形 1"/>
          <p:cNvSpPr>
            <a:spLocks noChangeAspect="1" noChangeArrowheads="1"/>
          </p:cNvSpPr>
          <p:nvPr/>
        </p:nvSpPr>
        <p:spPr bwMode="auto">
          <a:xfrm>
            <a:off x="847854" y="3879851"/>
            <a:ext cx="2173665" cy="2174875"/>
          </a:xfrm>
          <a:prstGeom prst="ellipse">
            <a:avLst/>
          </a:prstGeom>
          <a:solidFill>
            <a:srgbClr val="003366"/>
          </a:solidFill>
          <a:ln>
            <a:noFill/>
          </a:ln>
          <a:effectLst/>
          <a:extLst>
            <a:ext uri="{91240B29-F687-4F45-9708-019B960494DF}">
              <a14:hiddenLine xmlns:a14="http://schemas.microsoft.com/office/drawing/2010/main" w="25400" algn="ctr">
                <a:solidFill>
                  <a:srgbClr val="32588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eaLnBrk="0" hangingPunct="0">
              <a:defRPr kumimoji="1">
                <a:solidFill>
                  <a:schemeClr val="tx1"/>
                </a:solidFill>
                <a:latin typeface="Franklin Gothic Book" pitchFamily="34" charset="0"/>
                <a:ea typeface="新細明體" pitchFamily="18" charset="-120"/>
              </a:defRPr>
            </a:lvl1pPr>
            <a:lvl2pPr marL="742950" indent="-285750" eaLnBrk="0" hangingPunct="0">
              <a:defRPr kumimoji="1">
                <a:solidFill>
                  <a:schemeClr val="tx1"/>
                </a:solidFill>
                <a:latin typeface="Franklin Gothic Book" pitchFamily="34" charset="0"/>
                <a:ea typeface="新細明體" pitchFamily="18" charset="-120"/>
              </a:defRPr>
            </a:lvl2pPr>
            <a:lvl3pPr marL="1143000" indent="-228600" eaLnBrk="0" hangingPunct="0">
              <a:defRPr kumimoji="1">
                <a:solidFill>
                  <a:schemeClr val="tx1"/>
                </a:solidFill>
                <a:latin typeface="Franklin Gothic Book" pitchFamily="34" charset="0"/>
                <a:ea typeface="新細明體" pitchFamily="18" charset="-120"/>
              </a:defRPr>
            </a:lvl3pPr>
            <a:lvl4pPr marL="1600200" indent="-228600" eaLnBrk="0" hangingPunct="0">
              <a:defRPr kumimoji="1">
                <a:solidFill>
                  <a:schemeClr val="tx1"/>
                </a:solidFill>
                <a:latin typeface="Franklin Gothic Book" pitchFamily="34" charset="0"/>
                <a:ea typeface="新細明體" pitchFamily="18" charset="-120"/>
              </a:defRPr>
            </a:lvl4pPr>
            <a:lvl5pPr marL="2057400" indent="-228600" eaLnBrk="0" hangingPunct="0">
              <a:defRPr kumimoji="1">
                <a:solidFill>
                  <a:schemeClr val="tx1"/>
                </a:solidFill>
                <a:latin typeface="Franklin Gothic Book"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Franklin Gothic Book"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Franklin Gothic Book"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Franklin Gothic Book"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Franklin Gothic Book" pitchFamily="34" charset="0"/>
                <a:ea typeface="新細明體" pitchFamily="18" charset="-120"/>
              </a:defRPr>
            </a:lvl9pPr>
          </a:lstStyle>
          <a:p>
            <a:pPr algn="ctr" eaLnBrk="1" hangingPunct="1">
              <a:defRPr/>
            </a:pPr>
            <a:r>
              <a:rPr lang="zh-TW" altLang="en-US" sz="3000" b="1" dirty="0" smtClean="0">
                <a:ln>
                  <a:solidFill>
                    <a:srgbClr val="FFFFFF"/>
                  </a:solidFill>
                </a:ln>
                <a:ea typeface="微軟正黑體" pitchFamily="34" charset="-120"/>
              </a:rPr>
              <a:t>公司內控三道防線</a:t>
            </a:r>
          </a:p>
        </p:txBody>
      </p:sp>
      <p:sp>
        <p:nvSpPr>
          <p:cNvPr id="22" name="Text Box 17"/>
          <p:cNvSpPr txBox="1">
            <a:spLocks noChangeArrowheads="1"/>
          </p:cNvSpPr>
          <p:nvPr/>
        </p:nvSpPr>
        <p:spPr bwMode="auto">
          <a:xfrm>
            <a:off x="5957335" y="2276475"/>
            <a:ext cx="2880225" cy="3150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93713" indent="-493713" eaLnBrk="0" hangingPunct="0">
              <a:defRPr kumimoji="1">
                <a:solidFill>
                  <a:schemeClr val="tx1"/>
                </a:solidFill>
                <a:latin typeface="Franklin Gothic Book" pitchFamily="34" charset="0"/>
                <a:ea typeface="新細明體" pitchFamily="18" charset="-120"/>
              </a:defRPr>
            </a:lvl1pPr>
            <a:lvl2pPr marL="715963" eaLnBrk="0" hangingPunct="0">
              <a:defRPr kumimoji="1">
                <a:solidFill>
                  <a:schemeClr val="tx1"/>
                </a:solidFill>
                <a:latin typeface="Franklin Gothic Book" pitchFamily="34" charset="0"/>
                <a:ea typeface="新細明體" pitchFamily="18" charset="-120"/>
              </a:defRPr>
            </a:lvl2pPr>
            <a:lvl3pPr eaLnBrk="0" hangingPunct="0">
              <a:defRPr kumimoji="1">
                <a:solidFill>
                  <a:schemeClr val="tx1"/>
                </a:solidFill>
                <a:latin typeface="Franklin Gothic Book" pitchFamily="34" charset="0"/>
                <a:ea typeface="新細明體" pitchFamily="18" charset="-120"/>
              </a:defRPr>
            </a:lvl3pPr>
            <a:lvl4pPr eaLnBrk="0" hangingPunct="0">
              <a:defRPr kumimoji="1">
                <a:solidFill>
                  <a:schemeClr val="tx1"/>
                </a:solidFill>
                <a:latin typeface="Franklin Gothic Book" pitchFamily="34" charset="0"/>
                <a:ea typeface="新細明體" pitchFamily="18" charset="-120"/>
              </a:defRPr>
            </a:lvl4pPr>
            <a:lvl5pPr eaLnBrk="0" hangingPunct="0">
              <a:defRPr kumimoji="1">
                <a:solidFill>
                  <a:schemeClr val="tx1"/>
                </a:solidFill>
                <a:latin typeface="Franklin Gothic Book" pitchFamily="34" charset="0"/>
                <a:ea typeface="新細明體" pitchFamily="18" charset="-120"/>
              </a:defRPr>
            </a:lvl5pPr>
            <a:lvl6pPr eaLnBrk="0" fontAlgn="base" hangingPunct="0">
              <a:spcBef>
                <a:spcPct val="0"/>
              </a:spcBef>
              <a:spcAft>
                <a:spcPct val="0"/>
              </a:spcAft>
              <a:defRPr kumimoji="1">
                <a:solidFill>
                  <a:schemeClr val="tx1"/>
                </a:solidFill>
                <a:latin typeface="Franklin Gothic Book" pitchFamily="34" charset="0"/>
                <a:ea typeface="新細明體" pitchFamily="18" charset="-120"/>
              </a:defRPr>
            </a:lvl6pPr>
            <a:lvl7pPr eaLnBrk="0" fontAlgn="base" hangingPunct="0">
              <a:spcBef>
                <a:spcPct val="0"/>
              </a:spcBef>
              <a:spcAft>
                <a:spcPct val="0"/>
              </a:spcAft>
              <a:defRPr kumimoji="1">
                <a:solidFill>
                  <a:schemeClr val="tx1"/>
                </a:solidFill>
                <a:latin typeface="Franklin Gothic Book" pitchFamily="34" charset="0"/>
                <a:ea typeface="新細明體" pitchFamily="18" charset="-120"/>
              </a:defRPr>
            </a:lvl7pPr>
            <a:lvl8pPr eaLnBrk="0" fontAlgn="base" hangingPunct="0">
              <a:spcBef>
                <a:spcPct val="0"/>
              </a:spcBef>
              <a:spcAft>
                <a:spcPct val="0"/>
              </a:spcAft>
              <a:defRPr kumimoji="1">
                <a:solidFill>
                  <a:schemeClr val="tx1"/>
                </a:solidFill>
                <a:latin typeface="Franklin Gothic Book" pitchFamily="34" charset="0"/>
                <a:ea typeface="新細明體" pitchFamily="18" charset="-120"/>
              </a:defRPr>
            </a:lvl8pPr>
            <a:lvl9pPr eaLnBrk="0" fontAlgn="base" hangingPunct="0">
              <a:spcBef>
                <a:spcPct val="0"/>
              </a:spcBef>
              <a:spcAft>
                <a:spcPct val="0"/>
              </a:spcAft>
              <a:defRPr kumimoji="1">
                <a:solidFill>
                  <a:schemeClr val="tx1"/>
                </a:solidFill>
                <a:latin typeface="Franklin Gothic Book" pitchFamily="34" charset="0"/>
                <a:ea typeface="新細明體" pitchFamily="18" charset="-120"/>
              </a:defRPr>
            </a:lvl9pPr>
          </a:lstStyle>
          <a:p>
            <a:pPr eaLnBrk="1" hangingPunct="1">
              <a:spcBef>
                <a:spcPct val="25000"/>
              </a:spcBef>
              <a:defRPr/>
            </a:pPr>
            <a:r>
              <a:rPr lang="zh-TW" altLang="en-US" sz="2800" b="1" dirty="0" smtClean="0">
                <a:solidFill>
                  <a:schemeClr val="bg1"/>
                </a:solidFill>
                <a:effectLst>
                  <a:outerShdw blurRad="38100" dist="38100" dir="2700000" algn="tl">
                    <a:srgbClr val="C0C0C0"/>
                  </a:outerShdw>
                </a:effectLst>
                <a:latin typeface="微軟正黑體" pitchFamily="34" charset="-120"/>
                <a:ea typeface="微軟正黑體" pitchFamily="34" charset="-120"/>
                <a:sym typeface="Wingdings" pitchFamily="2" charset="2"/>
              </a:rPr>
              <a:t>保險局</a:t>
            </a:r>
          </a:p>
          <a:p>
            <a:pPr eaLnBrk="1" hangingPunct="1">
              <a:spcBef>
                <a:spcPct val="25000"/>
              </a:spcBef>
              <a:defRPr/>
            </a:pPr>
            <a:r>
              <a:rPr lang="zh-TW" altLang="en-US" sz="2400" b="1" dirty="0" smtClean="0">
                <a:solidFill>
                  <a:schemeClr val="bg1"/>
                </a:solidFill>
                <a:effectLst>
                  <a:outerShdw blurRad="38100" dist="38100" dir="2700000" algn="tl">
                    <a:srgbClr val="C0C0C0"/>
                  </a:outerShdw>
                </a:effectLst>
                <a:latin typeface="微軟正黑體" pitchFamily="34" charset="-120"/>
                <a:ea typeface="微軟正黑體" pitchFamily="34" charset="-120"/>
                <a:sym typeface="Wingdings" pitchFamily="2" charset="2"/>
              </a:rPr>
              <a:t>    </a:t>
            </a:r>
            <a:r>
              <a:rPr lang="zh-TW" altLang="en-US" b="1" dirty="0" smtClean="0">
                <a:solidFill>
                  <a:schemeClr val="bg1"/>
                </a:solidFill>
                <a:effectLst>
                  <a:outerShdw blurRad="38100" dist="38100" dir="2700000" algn="tl">
                    <a:srgbClr val="C0C0C0"/>
                  </a:outerShdw>
                </a:effectLst>
                <a:latin typeface="微軟正黑體" pitchFamily="34" charset="-120"/>
                <a:ea typeface="微軟正黑體" pitchFamily="34" charset="-120"/>
                <a:sym typeface="Wingdings" pitchFamily="2" charset="2"/>
              </a:rPr>
              <a:t></a:t>
            </a:r>
            <a:r>
              <a:rPr lang="zh-TW" altLang="en-US" sz="2400" b="1" dirty="0" smtClean="0">
                <a:solidFill>
                  <a:schemeClr val="bg1"/>
                </a:solidFill>
                <a:effectLst>
                  <a:outerShdw blurRad="38100" dist="38100" dir="2700000" algn="tl">
                    <a:srgbClr val="C0C0C0"/>
                  </a:outerShdw>
                </a:effectLst>
                <a:latin typeface="微軟正黑體" pitchFamily="34" charset="-120"/>
                <a:ea typeface="微軟正黑體" pitchFamily="34" charset="-120"/>
                <a:sym typeface="Wingdings" pitchFamily="2" charset="2"/>
              </a:rPr>
              <a:t>訂定法規要求公司建立內部控制制度</a:t>
            </a:r>
          </a:p>
          <a:p>
            <a:pPr eaLnBrk="1" hangingPunct="1">
              <a:spcBef>
                <a:spcPct val="25000"/>
              </a:spcBef>
              <a:defRPr/>
            </a:pPr>
            <a:endParaRPr lang="zh-TW" altLang="en-US" sz="300" b="1" dirty="0" smtClean="0">
              <a:solidFill>
                <a:schemeClr val="bg1"/>
              </a:solidFill>
              <a:effectLst>
                <a:outerShdw blurRad="38100" dist="38100" dir="2700000" algn="tl">
                  <a:srgbClr val="C0C0C0"/>
                </a:outerShdw>
              </a:effectLst>
              <a:latin typeface="微軟正黑體" pitchFamily="34" charset="-120"/>
              <a:ea typeface="微軟正黑體" pitchFamily="34" charset="-120"/>
              <a:sym typeface="Wingdings" pitchFamily="2" charset="2"/>
            </a:endParaRPr>
          </a:p>
          <a:p>
            <a:pPr eaLnBrk="1" hangingPunct="1">
              <a:spcBef>
                <a:spcPct val="25000"/>
              </a:spcBef>
              <a:defRPr/>
            </a:pPr>
            <a:r>
              <a:rPr lang="zh-TW" altLang="en-US" sz="2800" b="1" dirty="0" smtClean="0">
                <a:solidFill>
                  <a:schemeClr val="bg1"/>
                </a:solidFill>
                <a:effectLst>
                  <a:outerShdw blurRad="38100" dist="38100" dir="2700000" algn="tl">
                    <a:srgbClr val="C0C0C0"/>
                  </a:outerShdw>
                </a:effectLst>
                <a:latin typeface="微軟正黑體" pitchFamily="34" charset="-120"/>
                <a:ea typeface="微軟正黑體" pitchFamily="34" charset="-120"/>
                <a:sym typeface="Wingdings" pitchFamily="2" charset="2"/>
              </a:rPr>
              <a:t>檢查局</a:t>
            </a:r>
          </a:p>
          <a:p>
            <a:pPr eaLnBrk="1" hangingPunct="1">
              <a:spcBef>
                <a:spcPct val="25000"/>
              </a:spcBef>
              <a:defRPr/>
            </a:pPr>
            <a:r>
              <a:rPr lang="zh-TW" altLang="en-US" sz="2400" b="1" dirty="0" smtClean="0">
                <a:solidFill>
                  <a:schemeClr val="bg1"/>
                </a:solidFill>
                <a:effectLst>
                  <a:outerShdw blurRad="38100" dist="38100" dir="2700000" algn="tl">
                    <a:srgbClr val="C0C0C0"/>
                  </a:outerShdw>
                </a:effectLst>
                <a:latin typeface="微軟正黑體" pitchFamily="34" charset="-120"/>
                <a:ea typeface="微軟正黑體" pitchFamily="34" charset="-120"/>
                <a:sym typeface="Wingdings" pitchFamily="2" charset="2"/>
              </a:rPr>
              <a:t>    </a:t>
            </a:r>
            <a:r>
              <a:rPr lang="zh-TW" altLang="en-US" b="1" dirty="0" smtClean="0">
                <a:solidFill>
                  <a:schemeClr val="bg1"/>
                </a:solidFill>
                <a:effectLst>
                  <a:outerShdw blurRad="38100" dist="38100" dir="2700000" algn="tl">
                    <a:srgbClr val="C0C0C0"/>
                  </a:outerShdw>
                </a:effectLst>
                <a:latin typeface="微軟正黑體" pitchFamily="34" charset="-120"/>
                <a:ea typeface="微軟正黑體" pitchFamily="34" charset="-120"/>
                <a:sym typeface="Wingdings" pitchFamily="2" charset="2"/>
              </a:rPr>
              <a:t></a:t>
            </a:r>
            <a:r>
              <a:rPr lang="zh-TW" altLang="en-US" sz="2400" b="1" dirty="0" smtClean="0">
                <a:solidFill>
                  <a:schemeClr val="bg1"/>
                </a:solidFill>
                <a:effectLst>
                  <a:outerShdw blurRad="38100" dist="38100" dir="2700000" algn="tl">
                    <a:srgbClr val="C0C0C0"/>
                  </a:outerShdw>
                </a:effectLst>
                <a:latin typeface="微軟正黑體" pitchFamily="34" charset="-120"/>
                <a:ea typeface="微軟正黑體" pitchFamily="34" charset="-120"/>
                <a:sym typeface="Wingdings" pitchFamily="2" charset="2"/>
              </a:rPr>
              <a:t>對於三道防線有效運作之監督</a:t>
            </a:r>
            <a:endParaRPr lang="en-US" altLang="zh-TW" sz="2400" b="1" dirty="0" smtClean="0">
              <a:solidFill>
                <a:schemeClr val="bg1"/>
              </a:solidFill>
              <a:effectLst>
                <a:outerShdw blurRad="38100" dist="38100" dir="2700000" algn="tl">
                  <a:srgbClr val="C0C0C0"/>
                </a:outerShdw>
              </a:effectLst>
              <a:latin typeface="微軟正黑體" pitchFamily="34" charset="-120"/>
              <a:ea typeface="微軟正黑體" pitchFamily="34" charset="-120"/>
              <a:sym typeface="Wingdings" pitchFamily="2" charset="2"/>
            </a:endParaRPr>
          </a:p>
        </p:txBody>
      </p:sp>
      <p:sp>
        <p:nvSpPr>
          <p:cNvPr id="23" name="Text Box 19"/>
          <p:cNvSpPr txBox="1">
            <a:spLocks noChangeArrowheads="1"/>
          </p:cNvSpPr>
          <p:nvPr/>
        </p:nvSpPr>
        <p:spPr bwMode="auto">
          <a:xfrm>
            <a:off x="3061232" y="2349500"/>
            <a:ext cx="2715096" cy="2616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1938" indent="-261938" eaLnBrk="0" hangingPunct="0">
              <a:defRPr kumimoji="1">
                <a:solidFill>
                  <a:schemeClr val="tx1"/>
                </a:solidFill>
                <a:latin typeface="Franklin Gothic Book" pitchFamily="34" charset="0"/>
                <a:ea typeface="新細明體" pitchFamily="18" charset="-120"/>
              </a:defRPr>
            </a:lvl1pPr>
            <a:lvl2pPr marL="803275" eaLnBrk="0" hangingPunct="0">
              <a:defRPr kumimoji="1">
                <a:solidFill>
                  <a:schemeClr val="tx1"/>
                </a:solidFill>
                <a:latin typeface="Franklin Gothic Book" pitchFamily="34" charset="0"/>
                <a:ea typeface="新細明體" pitchFamily="18" charset="-120"/>
              </a:defRPr>
            </a:lvl2pPr>
            <a:lvl3pPr marL="982663" eaLnBrk="0" hangingPunct="0">
              <a:defRPr kumimoji="1">
                <a:solidFill>
                  <a:schemeClr val="tx1"/>
                </a:solidFill>
                <a:latin typeface="Franklin Gothic Book" pitchFamily="34" charset="0"/>
                <a:ea typeface="新細明體" pitchFamily="18" charset="-120"/>
              </a:defRPr>
            </a:lvl3pPr>
            <a:lvl4pPr eaLnBrk="0" hangingPunct="0">
              <a:defRPr kumimoji="1">
                <a:solidFill>
                  <a:schemeClr val="tx1"/>
                </a:solidFill>
                <a:latin typeface="Franklin Gothic Book" pitchFamily="34" charset="0"/>
                <a:ea typeface="新細明體" pitchFamily="18" charset="-120"/>
              </a:defRPr>
            </a:lvl4pPr>
            <a:lvl5pPr eaLnBrk="0" hangingPunct="0">
              <a:defRPr kumimoji="1">
                <a:solidFill>
                  <a:schemeClr val="tx1"/>
                </a:solidFill>
                <a:latin typeface="Franklin Gothic Book" pitchFamily="34" charset="0"/>
                <a:ea typeface="新細明體" pitchFamily="18" charset="-120"/>
              </a:defRPr>
            </a:lvl5pPr>
            <a:lvl6pPr eaLnBrk="0" fontAlgn="base" hangingPunct="0">
              <a:spcBef>
                <a:spcPct val="0"/>
              </a:spcBef>
              <a:spcAft>
                <a:spcPct val="0"/>
              </a:spcAft>
              <a:defRPr kumimoji="1">
                <a:solidFill>
                  <a:schemeClr val="tx1"/>
                </a:solidFill>
                <a:latin typeface="Franklin Gothic Book" pitchFamily="34" charset="0"/>
                <a:ea typeface="新細明體" pitchFamily="18" charset="-120"/>
              </a:defRPr>
            </a:lvl6pPr>
            <a:lvl7pPr eaLnBrk="0" fontAlgn="base" hangingPunct="0">
              <a:spcBef>
                <a:spcPct val="0"/>
              </a:spcBef>
              <a:spcAft>
                <a:spcPct val="0"/>
              </a:spcAft>
              <a:defRPr kumimoji="1">
                <a:solidFill>
                  <a:schemeClr val="tx1"/>
                </a:solidFill>
                <a:latin typeface="Franklin Gothic Book" pitchFamily="34" charset="0"/>
                <a:ea typeface="新細明體" pitchFamily="18" charset="-120"/>
              </a:defRPr>
            </a:lvl7pPr>
            <a:lvl8pPr eaLnBrk="0" fontAlgn="base" hangingPunct="0">
              <a:spcBef>
                <a:spcPct val="0"/>
              </a:spcBef>
              <a:spcAft>
                <a:spcPct val="0"/>
              </a:spcAft>
              <a:defRPr kumimoji="1">
                <a:solidFill>
                  <a:schemeClr val="tx1"/>
                </a:solidFill>
                <a:latin typeface="Franklin Gothic Book" pitchFamily="34" charset="0"/>
                <a:ea typeface="新細明體" pitchFamily="18" charset="-120"/>
              </a:defRPr>
            </a:lvl8pPr>
            <a:lvl9pPr eaLnBrk="0" fontAlgn="base" hangingPunct="0">
              <a:spcBef>
                <a:spcPct val="0"/>
              </a:spcBef>
              <a:spcAft>
                <a:spcPct val="0"/>
              </a:spcAft>
              <a:defRPr kumimoji="1">
                <a:solidFill>
                  <a:schemeClr val="tx1"/>
                </a:solidFill>
                <a:latin typeface="Franklin Gothic Book" pitchFamily="34" charset="0"/>
                <a:ea typeface="新細明體" pitchFamily="18" charset="-120"/>
              </a:defRPr>
            </a:lvl9pPr>
          </a:lstStyle>
          <a:p>
            <a:pPr eaLnBrk="1" hangingPunct="1">
              <a:spcBef>
                <a:spcPct val="25000"/>
              </a:spcBef>
              <a:defRPr/>
            </a:pPr>
            <a:r>
              <a:rPr lang="zh-TW" altLang="en-US" sz="2800" b="1" dirty="0" smtClean="0">
                <a:solidFill>
                  <a:schemeClr val="bg1"/>
                </a:solidFill>
                <a:effectLst>
                  <a:outerShdw blurRad="38100" dist="38100" dir="2700000" algn="tl">
                    <a:srgbClr val="C0C0C0"/>
                  </a:outerShdw>
                </a:effectLst>
                <a:latin typeface="微軟正黑體" pitchFamily="34" charset="-120"/>
                <a:ea typeface="微軟正黑體" pitchFamily="34" charset="-120"/>
                <a:sym typeface="Wingdings" pitchFamily="2" charset="2"/>
              </a:rPr>
              <a:t>協助公司發現問題</a:t>
            </a:r>
          </a:p>
          <a:p>
            <a:pPr marL="409575" indent="-409575" eaLnBrk="1" hangingPunct="1">
              <a:spcBef>
                <a:spcPct val="25000"/>
              </a:spcBef>
              <a:defRPr/>
            </a:pPr>
            <a:r>
              <a:rPr lang="zh-TW" altLang="en-US" sz="2400" b="1" dirty="0" smtClean="0">
                <a:solidFill>
                  <a:schemeClr val="bg1"/>
                </a:solidFill>
                <a:effectLst>
                  <a:outerShdw blurRad="38100" dist="38100" dir="2700000" algn="tl">
                    <a:srgbClr val="C0C0C0"/>
                  </a:outerShdw>
                </a:effectLst>
                <a:latin typeface="微軟正黑體" pitchFamily="34" charset="-120"/>
                <a:ea typeface="微軟正黑體" pitchFamily="34" charset="-120"/>
                <a:sym typeface="Wingdings" pitchFamily="2" charset="2"/>
              </a:rPr>
              <a:t>   </a:t>
            </a:r>
            <a:r>
              <a:rPr lang="zh-TW" altLang="en-US" b="1" dirty="0" smtClean="0">
                <a:solidFill>
                  <a:schemeClr val="bg1"/>
                </a:solidFill>
                <a:effectLst>
                  <a:outerShdw blurRad="38100" dist="38100" dir="2700000" algn="tl">
                    <a:srgbClr val="C0C0C0"/>
                  </a:outerShdw>
                </a:effectLst>
                <a:latin typeface="微軟正黑體" pitchFamily="34" charset="-120"/>
                <a:ea typeface="微軟正黑體" pitchFamily="34" charset="-120"/>
                <a:sym typeface="Wingdings" pitchFamily="2" charset="2"/>
              </a:rPr>
              <a:t></a:t>
            </a:r>
            <a:r>
              <a:rPr lang="zh-TW" altLang="en-US" sz="2400" b="1" dirty="0" smtClean="0">
                <a:solidFill>
                  <a:schemeClr val="bg1"/>
                </a:solidFill>
                <a:effectLst>
                  <a:outerShdw blurRad="38100" dist="38100" dir="2700000" algn="tl">
                    <a:srgbClr val="C0C0C0"/>
                  </a:outerShdw>
                </a:effectLst>
                <a:latin typeface="微軟正黑體" pitchFamily="34" charset="-120"/>
                <a:ea typeface="微軟正黑體" pitchFamily="34" charset="-120"/>
                <a:sym typeface="Wingdings" pitchFamily="2" charset="2"/>
              </a:rPr>
              <a:t>對財務報告的查核意見</a:t>
            </a:r>
          </a:p>
          <a:p>
            <a:pPr marL="425450" indent="-425450" eaLnBrk="1" hangingPunct="1">
              <a:spcBef>
                <a:spcPct val="25000"/>
              </a:spcBef>
              <a:defRPr/>
            </a:pPr>
            <a:r>
              <a:rPr lang="zh-TW" altLang="en-US" sz="2400" b="1" dirty="0" smtClean="0">
                <a:solidFill>
                  <a:schemeClr val="bg1"/>
                </a:solidFill>
                <a:effectLst>
                  <a:outerShdw blurRad="38100" dist="38100" dir="2700000" algn="tl">
                    <a:srgbClr val="C0C0C0"/>
                  </a:outerShdw>
                </a:effectLst>
                <a:latin typeface="微軟正黑體" pitchFamily="34" charset="-120"/>
                <a:ea typeface="微軟正黑體" pitchFamily="34" charset="-120"/>
                <a:sym typeface="Wingdings" pitchFamily="2" charset="2"/>
              </a:rPr>
              <a:t>   </a:t>
            </a:r>
            <a:r>
              <a:rPr lang="zh-TW" altLang="en-US" b="1" dirty="0" smtClean="0">
                <a:solidFill>
                  <a:schemeClr val="bg1"/>
                </a:solidFill>
                <a:effectLst>
                  <a:outerShdw blurRad="38100" dist="38100" dir="2700000" algn="tl">
                    <a:srgbClr val="C0C0C0"/>
                  </a:outerShdw>
                </a:effectLst>
                <a:latin typeface="微軟正黑體" pitchFamily="34" charset="-120"/>
                <a:ea typeface="微軟正黑體" pitchFamily="34" charset="-120"/>
                <a:sym typeface="Wingdings" pitchFamily="2" charset="2"/>
              </a:rPr>
              <a:t></a:t>
            </a:r>
            <a:r>
              <a:rPr lang="zh-TW" altLang="en-US" sz="2400" b="1" dirty="0" smtClean="0">
                <a:solidFill>
                  <a:schemeClr val="bg1"/>
                </a:solidFill>
                <a:effectLst>
                  <a:outerShdw blurRad="38100" dist="38100" dir="2700000" algn="tl">
                    <a:srgbClr val="C0C0C0"/>
                  </a:outerShdw>
                </a:effectLst>
                <a:latin typeface="微軟正黑體" pitchFamily="34" charset="-120"/>
                <a:ea typeface="微軟正黑體" pitchFamily="34" charset="-120"/>
                <a:sym typeface="Wingdings" pitchFamily="2" charset="2"/>
              </a:rPr>
              <a:t>對內部控制制度的查核意見</a:t>
            </a:r>
            <a:endParaRPr lang="en-US" altLang="zh-TW" sz="2800" b="1" dirty="0" smtClean="0">
              <a:solidFill>
                <a:schemeClr val="bg1"/>
              </a:solidFill>
              <a:effectLst>
                <a:outerShdw blurRad="38100" dist="38100" dir="2700000" algn="tl">
                  <a:srgbClr val="C0C0C0"/>
                </a:outerShdw>
              </a:effectLst>
              <a:latin typeface="微軟正黑體" pitchFamily="34" charset="-120"/>
              <a:ea typeface="微軟正黑體" pitchFamily="34" charset="-120"/>
              <a:sym typeface="Wingdings" pitchFamily="2" charset="2"/>
            </a:endParaRPr>
          </a:p>
        </p:txBody>
      </p:sp>
      <p:sp>
        <p:nvSpPr>
          <p:cNvPr id="11" name="Rectangle 2"/>
          <p:cNvSpPr txBox="1">
            <a:spLocks noChangeArrowheads="1"/>
          </p:cNvSpPr>
          <p:nvPr/>
        </p:nvSpPr>
        <p:spPr bwMode="auto">
          <a:xfrm>
            <a:off x="1460597" y="254000"/>
            <a:ext cx="7532565" cy="838200"/>
          </a:xfrm>
          <a:prstGeom prst="rect">
            <a:avLst/>
          </a:prstGeo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lvl1pPr defTabSz="914400">
              <a:lnSpc>
                <a:spcPct val="90000"/>
              </a:lnSpc>
              <a:spcBef>
                <a:spcPct val="0"/>
              </a:spcBef>
              <a:buNone/>
              <a:defRPr sz="3600" b="1">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cs typeface="+mj-cs"/>
              </a:defRPr>
            </a:lvl1pPr>
          </a:lstStyle>
          <a:p>
            <a:r>
              <a:rPr lang="zh-TW" altLang="en-US" dirty="0"/>
              <a:t>會計師及主管機關角色</a:t>
            </a:r>
          </a:p>
        </p:txBody>
      </p:sp>
    </p:spTree>
    <p:extLst>
      <p:ext uri="{BB962C8B-B14F-4D97-AF65-F5344CB8AC3E}">
        <p14:creationId xmlns:p14="http://schemas.microsoft.com/office/powerpoint/2010/main" val="20068330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7"/>
          <p:cNvSpPr>
            <a:spLocks noChangeAspect="1" noChangeArrowheads="1"/>
          </p:cNvSpPr>
          <p:nvPr/>
        </p:nvSpPr>
        <p:spPr bwMode="auto">
          <a:xfrm>
            <a:off x="1621120" y="1514476"/>
            <a:ext cx="5542924" cy="4316413"/>
          </a:xfrm>
          <a:prstGeom prst="triangle">
            <a:avLst>
              <a:gd name="adj" fmla="val 50000"/>
            </a:avLst>
          </a:prstGeom>
          <a:gradFill flip="none" rotWithShape="1">
            <a:gsLst>
              <a:gs pos="11000">
                <a:schemeClr val="bg1">
                  <a:lumMod val="7000"/>
                  <a:lumOff val="93000"/>
                  <a:alpha val="45000"/>
                </a:schemeClr>
              </a:gs>
              <a:gs pos="84000">
                <a:srgbClr val="477AB1">
                  <a:alpha val="53998"/>
                </a:srgbClr>
              </a:gs>
            </a:gsLst>
            <a:path path="circle">
              <a:fillToRect l="50000" t="50000" r="50000" b="50000"/>
            </a:path>
            <a:tileRect/>
          </a:gradFill>
          <a:ln>
            <a:noFill/>
          </a:ln>
          <a:effectLst/>
        </p:spPr>
        <p:txBody>
          <a:bodyPr wrap="none" anchor="ctr"/>
          <a:lstStyle/>
          <a:p>
            <a:endParaRPr lang="zh-TW" altLang="en-US"/>
          </a:p>
        </p:txBody>
      </p:sp>
      <p:grpSp>
        <p:nvGrpSpPr>
          <p:cNvPr id="6" name="Group 8"/>
          <p:cNvGrpSpPr>
            <a:grpSpLocks noChangeAspect="1"/>
          </p:cNvGrpSpPr>
          <p:nvPr/>
        </p:nvGrpSpPr>
        <p:grpSpPr bwMode="auto">
          <a:xfrm>
            <a:off x="3439122" y="1069975"/>
            <a:ext cx="1854522" cy="1854200"/>
            <a:chOff x="2033" y="720"/>
            <a:chExt cx="1680" cy="1680"/>
          </a:xfrm>
        </p:grpSpPr>
        <p:sp>
          <p:nvSpPr>
            <p:cNvPr id="7" name="Oval 9"/>
            <p:cNvSpPr>
              <a:spLocks noChangeAspect="1" noChangeArrowheads="1"/>
            </p:cNvSpPr>
            <p:nvPr/>
          </p:nvSpPr>
          <p:spPr bwMode="auto">
            <a:xfrm>
              <a:off x="2033" y="720"/>
              <a:ext cx="1680" cy="1680"/>
            </a:xfrm>
            <a:prstGeom prst="ellipse">
              <a:avLst/>
            </a:prstGeom>
            <a:solidFill>
              <a:srgbClr val="003366"/>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 name="Oval 10"/>
            <p:cNvSpPr>
              <a:spLocks noChangeAspect="1" noChangeArrowheads="1"/>
            </p:cNvSpPr>
            <p:nvPr/>
          </p:nvSpPr>
          <p:spPr bwMode="auto">
            <a:xfrm>
              <a:off x="2105" y="792"/>
              <a:ext cx="1536" cy="1536"/>
            </a:xfrm>
            <a:prstGeom prst="ellipse">
              <a:avLst/>
            </a:prstGeom>
            <a:solidFill>
              <a:srgbClr val="003366"/>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zh-TW" altLang="en-US" sz="2800" b="1" dirty="0">
                  <a:ln>
                    <a:solidFill>
                      <a:srgbClr val="FFFFFF"/>
                    </a:solidFill>
                  </a:ln>
                  <a:solidFill>
                    <a:srgbClr val="FFFFFF"/>
                  </a:solidFill>
                  <a:effectLst>
                    <a:outerShdw blurRad="38100" dist="38100" dir="2700000" algn="tl">
                      <a:srgbClr val="000000">
                        <a:alpha val="43137"/>
                      </a:srgbClr>
                    </a:outerShdw>
                  </a:effectLst>
                  <a:latin typeface="Arial" pitchFamily="34" charset="0"/>
                  <a:ea typeface="微軟正黑體" pitchFamily="34" charset="-120"/>
                </a:rPr>
                <a:t>內部稽核</a:t>
              </a:r>
            </a:p>
            <a:p>
              <a:pPr algn="ctr">
                <a:defRPr/>
              </a:pPr>
              <a:r>
                <a:rPr lang="zh-TW" altLang="en-US" sz="2800" b="1" dirty="0">
                  <a:ln>
                    <a:solidFill>
                      <a:srgbClr val="FFFFFF"/>
                    </a:solidFill>
                  </a:ln>
                  <a:solidFill>
                    <a:srgbClr val="FFFFFF"/>
                  </a:solidFill>
                  <a:effectLst>
                    <a:outerShdw blurRad="38100" dist="38100" dir="2700000" algn="tl">
                      <a:srgbClr val="000000">
                        <a:alpha val="43137"/>
                      </a:srgbClr>
                    </a:outerShdw>
                  </a:effectLst>
                  <a:latin typeface="Arial" pitchFamily="34" charset="0"/>
                  <a:ea typeface="微軟正黑體" pitchFamily="34" charset="-120"/>
                </a:rPr>
                <a:t>監督</a:t>
              </a:r>
              <a:endParaRPr lang="ja-JP" altLang="en-US" sz="2800" b="1" dirty="0">
                <a:ln>
                  <a:solidFill>
                    <a:srgbClr val="FFFFFF"/>
                  </a:solidFill>
                </a:ln>
                <a:solidFill>
                  <a:srgbClr val="FFFFFF"/>
                </a:solidFill>
                <a:effectLst>
                  <a:outerShdw blurRad="38100" dist="38100" dir="2700000" algn="tl">
                    <a:srgbClr val="000000">
                      <a:alpha val="43137"/>
                    </a:srgbClr>
                  </a:outerShdw>
                </a:effectLst>
                <a:latin typeface="Arial" pitchFamily="34" charset="0"/>
                <a:ea typeface="微軟正黑體" pitchFamily="34" charset="-120"/>
              </a:endParaRPr>
            </a:p>
          </p:txBody>
        </p:sp>
      </p:grpSp>
      <p:grpSp>
        <p:nvGrpSpPr>
          <p:cNvPr id="9" name="Group 11"/>
          <p:cNvGrpSpPr>
            <a:grpSpLocks noChangeAspect="1"/>
          </p:cNvGrpSpPr>
          <p:nvPr/>
        </p:nvGrpSpPr>
        <p:grpSpPr bwMode="auto">
          <a:xfrm>
            <a:off x="1043169" y="4633913"/>
            <a:ext cx="1854522" cy="1854200"/>
            <a:chOff x="1008" y="2448"/>
            <a:chExt cx="1680" cy="1680"/>
          </a:xfrm>
        </p:grpSpPr>
        <p:sp>
          <p:nvSpPr>
            <p:cNvPr id="10" name="Oval 12"/>
            <p:cNvSpPr>
              <a:spLocks noChangeAspect="1" noChangeArrowheads="1"/>
            </p:cNvSpPr>
            <p:nvPr/>
          </p:nvSpPr>
          <p:spPr bwMode="auto">
            <a:xfrm>
              <a:off x="1008" y="2448"/>
              <a:ext cx="1680" cy="1680"/>
            </a:xfrm>
            <a:prstGeom prst="ellipse">
              <a:avLst/>
            </a:prstGeom>
            <a:solidFill>
              <a:srgbClr val="00336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effectLst>
                  <a:outerShdw blurRad="38100" dist="38100" dir="2700000" algn="tl">
                    <a:srgbClr val="000000">
                      <a:alpha val="43137"/>
                    </a:srgbClr>
                  </a:outerShdw>
                </a:effectLst>
              </a:endParaRPr>
            </a:p>
          </p:txBody>
        </p:sp>
        <p:sp>
          <p:nvSpPr>
            <p:cNvPr id="11" name="Oval 13"/>
            <p:cNvSpPr>
              <a:spLocks noChangeAspect="1" noChangeArrowheads="1"/>
            </p:cNvSpPr>
            <p:nvPr/>
          </p:nvSpPr>
          <p:spPr bwMode="auto">
            <a:xfrm>
              <a:off x="1080" y="2520"/>
              <a:ext cx="1536" cy="1536"/>
            </a:xfrm>
            <a:prstGeom prst="ellipse">
              <a:avLst/>
            </a:prstGeom>
            <a:solidFill>
              <a:srgbClr val="003366"/>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zh-TW" altLang="en-US" sz="2800" b="1" dirty="0">
                  <a:ln>
                    <a:solidFill>
                      <a:srgbClr val="FFFFFF"/>
                    </a:solidFill>
                  </a:ln>
                  <a:effectLst>
                    <a:outerShdw blurRad="38100" dist="38100" dir="2700000" algn="tl">
                      <a:srgbClr val="000000">
                        <a:alpha val="43137"/>
                      </a:srgbClr>
                    </a:outerShdw>
                  </a:effectLst>
                  <a:latin typeface="Arial" pitchFamily="34" charset="0"/>
                  <a:ea typeface="微軟正黑體" pitchFamily="34" charset="-120"/>
                </a:rPr>
                <a:t>業務單位</a:t>
              </a:r>
            </a:p>
            <a:p>
              <a:pPr algn="ctr">
                <a:defRPr/>
              </a:pPr>
              <a:r>
                <a:rPr lang="zh-TW" altLang="en-US" sz="2800" b="1" dirty="0">
                  <a:ln>
                    <a:solidFill>
                      <a:srgbClr val="FFFFFF"/>
                    </a:solidFill>
                  </a:ln>
                  <a:effectLst>
                    <a:outerShdw blurRad="38100" dist="38100" dir="2700000" algn="tl">
                      <a:srgbClr val="000000">
                        <a:alpha val="43137"/>
                      </a:srgbClr>
                    </a:outerShdw>
                  </a:effectLst>
                  <a:latin typeface="Arial" pitchFamily="34" charset="0"/>
                  <a:ea typeface="微軟正黑體" pitchFamily="34" charset="-120"/>
                </a:rPr>
                <a:t>自我管控</a:t>
              </a:r>
            </a:p>
          </p:txBody>
        </p:sp>
      </p:grpSp>
      <p:grpSp>
        <p:nvGrpSpPr>
          <p:cNvPr id="12" name="Group 14"/>
          <p:cNvGrpSpPr>
            <a:grpSpLocks noChangeAspect="1"/>
          </p:cNvGrpSpPr>
          <p:nvPr/>
        </p:nvGrpSpPr>
        <p:grpSpPr bwMode="auto">
          <a:xfrm>
            <a:off x="6103410" y="4633913"/>
            <a:ext cx="1854522" cy="1854200"/>
            <a:chOff x="3072" y="2448"/>
            <a:chExt cx="1680" cy="1680"/>
          </a:xfrm>
          <a:solidFill>
            <a:srgbClr val="003366"/>
          </a:solidFill>
        </p:grpSpPr>
        <p:sp>
          <p:nvSpPr>
            <p:cNvPr id="13" name="Oval 15"/>
            <p:cNvSpPr>
              <a:spLocks noChangeAspect="1" noChangeArrowheads="1"/>
            </p:cNvSpPr>
            <p:nvPr/>
          </p:nvSpPr>
          <p:spPr bwMode="auto">
            <a:xfrm>
              <a:off x="3072" y="2448"/>
              <a:ext cx="1680" cy="1680"/>
            </a:xfrm>
            <a:prstGeom prst="ellipse">
              <a:avLst/>
            </a:prstGeom>
            <a:grp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ln>
                  <a:solidFill>
                    <a:srgbClr val="FFFFFF"/>
                  </a:solidFill>
                </a:ln>
              </a:endParaRPr>
            </a:p>
          </p:txBody>
        </p:sp>
        <p:sp>
          <p:nvSpPr>
            <p:cNvPr id="14" name="Oval 16"/>
            <p:cNvSpPr>
              <a:spLocks noChangeAspect="1" noChangeArrowheads="1"/>
            </p:cNvSpPr>
            <p:nvPr/>
          </p:nvSpPr>
          <p:spPr bwMode="auto">
            <a:xfrm>
              <a:off x="3144" y="2520"/>
              <a:ext cx="1536" cy="1536"/>
            </a:xfrm>
            <a:prstGeom prst="ellipse">
              <a:avLst/>
            </a:prstGeom>
            <a:grp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zh-TW" altLang="en-US" sz="2800" b="1" dirty="0">
                  <a:ln>
                    <a:solidFill>
                      <a:srgbClr val="FFFFFF"/>
                    </a:solidFill>
                  </a:ln>
                  <a:effectLst>
                    <a:outerShdw blurRad="38100" dist="38100" dir="2700000" algn="tl">
                      <a:srgbClr val="000000">
                        <a:alpha val="43137"/>
                      </a:srgbClr>
                    </a:outerShdw>
                  </a:effectLst>
                  <a:latin typeface="Arial" pitchFamily="34" charset="0"/>
                  <a:ea typeface="微軟正黑體" pitchFamily="34" charset="-120"/>
                </a:rPr>
                <a:t>法遵、風控</a:t>
              </a:r>
            </a:p>
            <a:p>
              <a:pPr algn="ctr">
                <a:defRPr/>
              </a:pPr>
              <a:r>
                <a:rPr lang="zh-TW" altLang="en-US" sz="2800" b="1" dirty="0">
                  <a:ln>
                    <a:solidFill>
                      <a:srgbClr val="FFFFFF"/>
                    </a:solidFill>
                  </a:ln>
                  <a:effectLst>
                    <a:outerShdw blurRad="38100" dist="38100" dir="2700000" algn="tl">
                      <a:srgbClr val="000000">
                        <a:alpha val="43137"/>
                      </a:srgbClr>
                    </a:outerShdw>
                  </a:effectLst>
                  <a:latin typeface="Arial" pitchFamily="34" charset="0"/>
                  <a:ea typeface="微軟正黑體" pitchFamily="34" charset="-120"/>
                </a:rPr>
                <a:t>督導</a:t>
              </a:r>
            </a:p>
          </p:txBody>
        </p:sp>
      </p:grpSp>
      <p:sp>
        <p:nvSpPr>
          <p:cNvPr id="15" name="WordArt 21"/>
          <p:cNvSpPr>
            <a:spLocks noChangeArrowheads="1" noChangeShapeType="1" noTextEdit="1"/>
          </p:cNvSpPr>
          <p:nvPr/>
        </p:nvSpPr>
        <p:spPr bwMode="auto">
          <a:xfrm>
            <a:off x="2557932" y="3935132"/>
            <a:ext cx="3785718" cy="652463"/>
          </a:xfrm>
          <a:prstGeom prst="rect">
            <a:avLst/>
          </a:prstGeom>
        </p:spPr>
        <p:txBody>
          <a:bodyPr wrap="none" fromWordArt="1">
            <a:prstTxWarp prst="textFadeUp">
              <a:avLst>
                <a:gd name="adj" fmla="val 1536"/>
              </a:avLst>
            </a:prstTxWarp>
          </a:bodyPr>
          <a:lstStyle/>
          <a:p>
            <a:pPr algn="ctr"/>
            <a:r>
              <a:rPr lang="zh-TW" altLang="en-US" kern="10" dirty="0">
                <a:ln w="18415" cmpd="sng">
                  <a:solidFill>
                    <a:schemeClr val="bg1"/>
                  </a:solidFill>
                  <a:prstDash val="solid"/>
                </a:ln>
                <a:solidFill>
                  <a:srgbClr val="FFFFFF"/>
                </a:solidFill>
                <a:effectLst>
                  <a:outerShdw blurRad="63500" dir="3600000" algn="tl" rotWithShape="0">
                    <a:srgbClr val="000000">
                      <a:alpha val="70000"/>
                    </a:srgbClr>
                  </a:outerShdw>
                </a:effectLst>
                <a:latin typeface="新細明體"/>
                <a:ea typeface="新細明體"/>
              </a:rPr>
              <a:t>內控設計之有效性</a:t>
            </a:r>
          </a:p>
          <a:p>
            <a:pPr algn="ctr"/>
            <a:r>
              <a:rPr lang="zh-TW" altLang="en-US" kern="10" dirty="0">
                <a:ln w="18415" cmpd="sng">
                  <a:solidFill>
                    <a:schemeClr val="bg1"/>
                  </a:solidFill>
                  <a:prstDash val="solid"/>
                </a:ln>
                <a:solidFill>
                  <a:srgbClr val="FFFFFF"/>
                </a:solidFill>
                <a:effectLst>
                  <a:outerShdw blurRad="63500" dir="3600000" algn="tl" rotWithShape="0">
                    <a:srgbClr val="000000">
                      <a:alpha val="70000"/>
                    </a:srgbClr>
                  </a:outerShdw>
                </a:effectLst>
                <a:latin typeface="新細明體"/>
                <a:ea typeface="新細明體"/>
              </a:rPr>
              <a:t>內控執行之有效性</a:t>
            </a:r>
          </a:p>
        </p:txBody>
      </p:sp>
      <p:sp>
        <p:nvSpPr>
          <p:cNvPr id="2" name="文字方塊 1"/>
          <p:cNvSpPr txBox="1"/>
          <p:nvPr/>
        </p:nvSpPr>
        <p:spPr>
          <a:xfrm>
            <a:off x="1242741" y="3071770"/>
            <a:ext cx="6498130" cy="769441"/>
          </a:xfrm>
          <a:prstGeom prst="rect">
            <a:avLst/>
          </a:prstGeom>
          <a:noFill/>
          <a:effectLst>
            <a:glow rad="228600">
              <a:schemeClr val="accent1">
                <a:satMod val="175000"/>
                <a:alpha val="40000"/>
              </a:schemeClr>
            </a:glow>
          </a:effectLst>
          <a:scene3d>
            <a:camera prst="orthographicFront"/>
            <a:lightRig rig="threePt" dir="t"/>
          </a:scene3d>
          <a:sp3d>
            <a:bevelT prst="relaxedInset"/>
          </a:sp3d>
        </p:spPr>
        <p:txBody>
          <a:bodyPr wrap="square" rtlCol="0">
            <a:spAutoFit/>
            <a:sp3d extrusionH="57150">
              <a:bevelT w="158750" h="38100" prst="riblet"/>
            </a:sp3d>
          </a:bodyPr>
          <a:lstStyle/>
          <a:p>
            <a:r>
              <a:rPr lang="zh-TW" altLang="en-US" sz="4400" b="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確保內部控制制度有效性</a:t>
            </a:r>
            <a:endParaRPr lang="zh-TW" altLang="en-US" sz="440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sp>
        <p:nvSpPr>
          <p:cNvPr id="18" name="Rectangle 2"/>
          <p:cNvSpPr txBox="1">
            <a:spLocks noChangeArrowheads="1"/>
          </p:cNvSpPr>
          <p:nvPr/>
        </p:nvSpPr>
        <p:spPr bwMode="auto">
          <a:xfrm>
            <a:off x="1460597" y="254000"/>
            <a:ext cx="7532565" cy="838200"/>
          </a:xfrm>
          <a:prstGeom prst="rect">
            <a:avLst/>
          </a:prstGeo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lvl1pPr defTabSz="914400">
              <a:lnSpc>
                <a:spcPct val="90000"/>
              </a:lnSpc>
              <a:spcBef>
                <a:spcPct val="0"/>
              </a:spcBef>
              <a:buNone/>
              <a:defRPr sz="3600" b="1">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cs typeface="+mj-cs"/>
              </a:defRPr>
            </a:lvl1pPr>
          </a:lstStyle>
          <a:p>
            <a:r>
              <a:rPr lang="zh-TW" altLang="en-US" dirty="0" smtClean="0">
                <a:effectLst>
                  <a:outerShdw blurRad="38100" dist="38100" dir="2700000" algn="tl">
                    <a:srgbClr val="000000">
                      <a:alpha val="43137"/>
                    </a:srgbClr>
                  </a:outerShdw>
                </a:effectLst>
              </a:rPr>
              <a:t>內部稽核的角色</a:t>
            </a:r>
            <a:endParaRPr lang="zh-TW" alt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523444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3"/>
          <p:cNvSpPr txBox="1">
            <a:spLocks/>
          </p:cNvSpPr>
          <p:nvPr/>
        </p:nvSpPr>
        <p:spPr>
          <a:xfrm>
            <a:off x="2301030" y="2965145"/>
            <a:ext cx="6500069" cy="1090788"/>
          </a:xfrm>
          <a:prstGeom prst="rect">
            <a:avLst/>
          </a:prstGeom>
        </p:spPr>
        <p:txBody>
          <a:bodyP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zh-TW" altLang="en-US" sz="9600" b="1" dirty="0" smtClean="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謝謝聆聽</a:t>
            </a:r>
            <a:endParaRPr lang="zh-TW" altLang="en-US" sz="9600"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8598787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p:cNvSpPr>
          <p:nvPr>
            <p:ph type="body" idx="4294967295"/>
          </p:nvPr>
        </p:nvSpPr>
        <p:spPr>
          <a:xfrm>
            <a:off x="304853" y="1150938"/>
            <a:ext cx="8688309" cy="628650"/>
          </a:xfrm>
        </p:spPr>
        <p:txBody>
          <a:bodyPr>
            <a:noAutofit/>
          </a:bodyPr>
          <a:lstStyle/>
          <a:p>
            <a:pPr>
              <a:buFont typeface="Wingdings" pitchFamily="2" charset="2"/>
              <a:buChar char="n"/>
            </a:pPr>
            <a:r>
              <a:rPr lang="zh-TW" altLang="en-US" sz="2800" b="1" dirty="0">
                <a:solidFill>
                  <a:schemeClr val="bg1"/>
                </a:solidFill>
                <a:latin typeface="微軟正黑體" panose="020B0604030504040204" pitchFamily="34" charset="-120"/>
                <a:ea typeface="微軟正黑體" panose="020B0604030504040204" pitchFamily="34" charset="-120"/>
              </a:rPr>
              <a:t>國際內部稽核協會</a:t>
            </a:r>
            <a:r>
              <a:rPr lang="en-US" altLang="zh-TW" sz="2800" b="1" dirty="0">
                <a:solidFill>
                  <a:schemeClr val="bg1"/>
                </a:solidFill>
                <a:latin typeface="微軟正黑體" panose="020B0604030504040204" pitchFamily="34" charset="-120"/>
                <a:ea typeface="微軟正黑體" panose="020B0604030504040204" pitchFamily="34" charset="-120"/>
              </a:rPr>
              <a:t>(IIA)</a:t>
            </a:r>
            <a:r>
              <a:rPr lang="zh-TW" altLang="en-US" sz="2800" b="1" dirty="0">
                <a:solidFill>
                  <a:schemeClr val="bg1"/>
                </a:solidFill>
                <a:latin typeface="微軟正黑體" panose="020B0604030504040204" pitchFamily="34" charset="-120"/>
                <a:ea typeface="微軟正黑體" panose="020B0604030504040204" pitchFamily="34" charset="-120"/>
              </a:rPr>
              <a:t>立場聲明</a:t>
            </a:r>
            <a:r>
              <a:rPr lang="zh-TW" altLang="en-US" sz="2800" b="1" dirty="0" smtClean="0">
                <a:solidFill>
                  <a:schemeClr val="bg1"/>
                </a:solidFill>
                <a:latin typeface="微軟正黑體" panose="020B0604030504040204" pitchFamily="34" charset="-120"/>
                <a:ea typeface="微軟正黑體" panose="020B0604030504040204" pitchFamily="34" charset="-120"/>
              </a:rPr>
              <a:t>書</a:t>
            </a:r>
            <a:r>
              <a:rPr lang="en-US" altLang="zh-TW" sz="2800" b="1" dirty="0" smtClean="0">
                <a:solidFill>
                  <a:schemeClr val="bg1"/>
                </a:solidFill>
                <a:latin typeface="微軟正黑體" panose="020B0604030504040204" pitchFamily="34" charset="-120"/>
                <a:ea typeface="微軟正黑體" panose="020B0604030504040204" pitchFamily="34" charset="-120"/>
              </a:rPr>
              <a:t>-</a:t>
            </a:r>
          </a:p>
          <a:p>
            <a:pPr marL="0" indent="0">
              <a:buNone/>
            </a:pPr>
            <a:r>
              <a:rPr lang="zh-TW" altLang="en-US" sz="2800" b="1" dirty="0">
                <a:solidFill>
                  <a:schemeClr val="bg1"/>
                </a:solidFill>
                <a:latin typeface="微軟正黑體" panose="020B0604030504040204" pitchFamily="34" charset="-120"/>
                <a:ea typeface="微軟正黑體" panose="020B0604030504040204" pitchFamily="34" charset="-120"/>
              </a:rPr>
              <a:t> </a:t>
            </a:r>
            <a:r>
              <a:rPr lang="zh-TW" altLang="en-US" sz="2800" b="1" dirty="0" smtClean="0">
                <a:solidFill>
                  <a:schemeClr val="bg1"/>
                </a:solidFill>
                <a:latin typeface="微軟正黑體" panose="020B0604030504040204" pitchFamily="34" charset="-120"/>
                <a:ea typeface="微軟正黑體" panose="020B0604030504040204" pitchFamily="34" charset="-120"/>
              </a:rPr>
              <a:t>  三道防線的基本角色及特性</a:t>
            </a:r>
            <a:endParaRPr lang="en-US" altLang="zh-TW" sz="2800" b="1" dirty="0" smtClean="0">
              <a:solidFill>
                <a:schemeClr val="bg1"/>
              </a:solidFill>
              <a:latin typeface="微軟正黑體" panose="020B0604030504040204" pitchFamily="34" charset="-120"/>
              <a:ea typeface="微軟正黑體" panose="020B0604030504040204" pitchFamily="34" charset="-120"/>
            </a:endParaRPr>
          </a:p>
        </p:txBody>
      </p:sp>
      <p:pic>
        <p:nvPicPr>
          <p:cNvPr id="14341" name="Picture 6"/>
          <p:cNvPicPr>
            <a:picLocks noChangeAspect="1" noChangeArrowheads="1"/>
          </p:cNvPicPr>
          <p:nvPr/>
        </p:nvPicPr>
        <p:blipFill>
          <a:blip r:embed="rId2">
            <a:extLst>
              <a:ext uri="{28A0092B-C50C-407E-A947-70E740481C1C}">
                <a14:useLocalDpi xmlns:a14="http://schemas.microsoft.com/office/drawing/2010/main" val="0"/>
              </a:ext>
            </a:extLst>
          </a:blip>
          <a:srcRect l="4240" t="32919" r="1489" b="14919"/>
          <a:stretch>
            <a:fillRect/>
          </a:stretch>
        </p:blipFill>
        <p:spPr bwMode="auto">
          <a:xfrm>
            <a:off x="179419" y="2173288"/>
            <a:ext cx="8858200" cy="37639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文字方塊 1"/>
          <p:cNvSpPr txBox="1">
            <a:spLocks noChangeArrowheads="1"/>
          </p:cNvSpPr>
          <p:nvPr/>
        </p:nvSpPr>
        <p:spPr bwMode="auto">
          <a:xfrm>
            <a:off x="1100206" y="5972503"/>
            <a:ext cx="80378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rIns="0">
            <a:spAutoFit/>
          </a:bodyPr>
          <a:lstStyle>
            <a:lvl1pPr>
              <a:defRPr sz="3200">
                <a:solidFill>
                  <a:schemeClr val="tx2"/>
                </a:solidFill>
                <a:latin typeface="Franklin Gothic Book" pitchFamily="34" charset="0"/>
                <a:ea typeface="微軟正黑體" pitchFamily="34" charset="-120"/>
              </a:defRPr>
            </a:lvl1pPr>
            <a:lvl2pPr>
              <a:defRPr sz="2800">
                <a:solidFill>
                  <a:schemeClr val="tx2"/>
                </a:solidFill>
                <a:latin typeface="Franklin Gothic Book" pitchFamily="34" charset="0"/>
                <a:ea typeface="微軟正黑體" pitchFamily="34" charset="-120"/>
              </a:defRPr>
            </a:lvl2pPr>
            <a:lvl3pPr>
              <a:defRPr sz="2400">
                <a:solidFill>
                  <a:schemeClr val="tx2"/>
                </a:solidFill>
                <a:latin typeface="Franklin Gothic Book" pitchFamily="34" charset="0"/>
                <a:ea typeface="微軟正黑體" pitchFamily="34" charset="-120"/>
              </a:defRPr>
            </a:lvl3pPr>
            <a:lvl4pPr>
              <a:defRPr sz="2000">
                <a:solidFill>
                  <a:schemeClr val="tx2"/>
                </a:solidFill>
                <a:latin typeface="Franklin Gothic Book" pitchFamily="34" charset="0"/>
                <a:ea typeface="微軟正黑體" pitchFamily="34" charset="-120"/>
              </a:defRPr>
            </a:lvl4pPr>
            <a:lvl5pPr>
              <a:defRPr>
                <a:solidFill>
                  <a:schemeClr val="tx2"/>
                </a:solidFill>
                <a:latin typeface="Franklin Gothic Book" pitchFamily="34" charset="0"/>
                <a:ea typeface="微軟正黑體" pitchFamily="34" charset="-120"/>
              </a:defRPr>
            </a:lvl5pPr>
            <a:lvl6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6pPr>
            <a:lvl7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7pPr>
            <a:lvl8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8pPr>
            <a:lvl9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9pPr>
          </a:lstStyle>
          <a:p>
            <a:r>
              <a:rPr lang="en-US" altLang="zh-TW" sz="1600" i="1" dirty="0">
                <a:solidFill>
                  <a:schemeClr val="bg1"/>
                </a:solidFill>
                <a:ea typeface="新細明體" pitchFamily="18" charset="-120"/>
              </a:rPr>
              <a:t>IIA Position Paper</a:t>
            </a:r>
            <a:r>
              <a:rPr lang="zh-TW" altLang="en-US" sz="1600" i="1" dirty="0">
                <a:solidFill>
                  <a:schemeClr val="bg1"/>
                </a:solidFill>
                <a:ea typeface="新細明體" pitchFamily="18" charset="-120"/>
              </a:rPr>
              <a:t> </a:t>
            </a:r>
            <a:r>
              <a:rPr lang="en-US" altLang="zh-TW" sz="1600" i="1" dirty="0">
                <a:solidFill>
                  <a:schemeClr val="bg1"/>
                </a:solidFill>
                <a:ea typeface="新細明體" pitchFamily="18" charset="-120"/>
              </a:rPr>
              <a:t>:The three lines of defense in effective risk management and control , </a:t>
            </a:r>
            <a:endParaRPr lang="en-US" altLang="zh-TW" sz="1600" i="1" dirty="0" smtClean="0">
              <a:solidFill>
                <a:schemeClr val="bg1"/>
              </a:solidFill>
              <a:ea typeface="新細明體" pitchFamily="18" charset="-120"/>
            </a:endParaRPr>
          </a:p>
          <a:p>
            <a:r>
              <a:rPr lang="en-US" altLang="zh-TW" sz="1600" i="1" dirty="0" smtClean="0">
                <a:solidFill>
                  <a:schemeClr val="bg1"/>
                </a:solidFill>
                <a:ea typeface="新細明體" pitchFamily="18" charset="-120"/>
              </a:rPr>
              <a:t>Jan</a:t>
            </a:r>
            <a:r>
              <a:rPr lang="en-US" altLang="zh-TW" sz="1600" i="1" dirty="0">
                <a:solidFill>
                  <a:schemeClr val="bg1"/>
                </a:solidFill>
                <a:ea typeface="新細明體" pitchFamily="18" charset="-120"/>
              </a:rPr>
              <a:t>. 2013</a:t>
            </a:r>
            <a:endParaRPr lang="zh-TW" altLang="en-US" sz="1600" i="1" dirty="0">
              <a:solidFill>
                <a:schemeClr val="bg1"/>
              </a:solidFill>
              <a:ea typeface="新細明體" pitchFamily="18" charset="-120"/>
            </a:endParaRPr>
          </a:p>
        </p:txBody>
      </p:sp>
      <p:sp>
        <p:nvSpPr>
          <p:cNvPr id="7" name="Rectangle 2"/>
          <p:cNvSpPr>
            <a:spLocks noGrp="1" noChangeArrowheads="1"/>
          </p:cNvSpPr>
          <p:nvPr>
            <p:ph type="title" idx="4294967295"/>
          </p:nvPr>
        </p:nvSpPr>
        <p:spPr bwMode="auto">
          <a:xfrm>
            <a:off x="1352550" y="225425"/>
            <a:ext cx="7640612" cy="838200"/>
          </a:xfr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從內部控制三道防線</a:t>
            </a:r>
            <a:r>
              <a:rPr lang="zh-TW" altLang="en-US" b="1" dirty="0" smtClean="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談起</a:t>
            </a:r>
            <a:endPar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7974717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橢圓 1"/>
          <p:cNvSpPr/>
          <p:nvPr/>
        </p:nvSpPr>
        <p:spPr>
          <a:xfrm>
            <a:off x="1405183" y="404813"/>
            <a:ext cx="6481300" cy="6480175"/>
          </a:xfrm>
          <a:prstGeom prst="ellipse">
            <a:avLst/>
          </a:prstGeom>
          <a:solidFill>
            <a:srgbClr val="477AB1">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p>
        </p:txBody>
      </p:sp>
      <p:sp>
        <p:nvSpPr>
          <p:cNvPr id="25602" name="Rectangle 2"/>
          <p:cNvSpPr>
            <a:spLocks noGrp="1" noChangeArrowheads="1"/>
          </p:cNvSpPr>
          <p:nvPr>
            <p:ph type="title" idx="4294967295"/>
          </p:nvPr>
        </p:nvSpPr>
        <p:spPr bwMode="auto">
          <a:xfrm>
            <a:off x="1405183" y="254000"/>
            <a:ext cx="7587979" cy="838200"/>
          </a:xfr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我國保險業內部控制之建立</a:t>
            </a:r>
          </a:p>
        </p:txBody>
      </p:sp>
      <p:grpSp>
        <p:nvGrpSpPr>
          <p:cNvPr id="16388" name="群組 6"/>
          <p:cNvGrpSpPr>
            <a:grpSpLocks/>
          </p:cNvGrpSpPr>
          <p:nvPr/>
        </p:nvGrpSpPr>
        <p:grpSpPr bwMode="auto">
          <a:xfrm rot="229236">
            <a:off x="2994095" y="3380809"/>
            <a:ext cx="3368565" cy="3355731"/>
            <a:chOff x="3592474" y="2091096"/>
            <a:chExt cx="2744016" cy="2888010"/>
          </a:xfrm>
        </p:grpSpPr>
        <p:sp>
          <p:nvSpPr>
            <p:cNvPr id="22" name="橢圓 21"/>
            <p:cNvSpPr>
              <a:spLocks noChangeArrowheads="1"/>
            </p:cNvSpPr>
            <p:nvPr/>
          </p:nvSpPr>
          <p:spPr bwMode="auto">
            <a:xfrm rot="-1620102">
              <a:off x="4156440" y="2692328"/>
              <a:ext cx="1588288" cy="1676369"/>
            </a:xfrm>
            <a:prstGeom prst="ellipse">
              <a:avLst/>
            </a:prstGeom>
            <a:solidFill>
              <a:srgbClr val="B6D0D5"/>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algn="ctr">
                <a:defRPr/>
              </a:pPr>
              <a:endParaRPr lang="zh-TW" altLang="en-US">
                <a:solidFill>
                  <a:schemeClr val="lt1"/>
                </a:solidFill>
                <a:latin typeface="+mn-lt"/>
                <a:ea typeface="+mn-ea"/>
              </a:endParaRPr>
            </a:p>
          </p:txBody>
        </p:sp>
        <p:sp>
          <p:nvSpPr>
            <p:cNvPr id="34" name="圓形箭號 33"/>
            <p:cNvSpPr/>
            <p:nvPr/>
          </p:nvSpPr>
          <p:spPr>
            <a:xfrm rot="16144490">
              <a:off x="3535901" y="2181104"/>
              <a:ext cx="2877290" cy="2718714"/>
            </a:xfrm>
            <a:prstGeom prst="circularArrow">
              <a:avLst>
                <a:gd name="adj1" fmla="val 16171"/>
                <a:gd name="adj2" fmla="val 1142319"/>
                <a:gd name="adj3" fmla="val 20511552"/>
                <a:gd name="adj4" fmla="val 15585445"/>
                <a:gd name="adj5" fmla="val 12500"/>
              </a:avLst>
            </a:prstGeom>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schemeClr val="tx1"/>
                </a:solidFill>
              </a:endParaRPr>
            </a:p>
          </p:txBody>
        </p:sp>
        <p:sp>
          <p:nvSpPr>
            <p:cNvPr id="33" name="圓形箭號 32"/>
            <p:cNvSpPr/>
            <p:nvPr/>
          </p:nvSpPr>
          <p:spPr>
            <a:xfrm rot="10702108">
              <a:off x="3612602" y="2104549"/>
              <a:ext cx="2723888" cy="2871825"/>
            </a:xfrm>
            <a:prstGeom prst="circularArrow">
              <a:avLst>
                <a:gd name="adj1" fmla="val 16171"/>
                <a:gd name="adj2" fmla="val 1142319"/>
                <a:gd name="adj3" fmla="val 20511552"/>
                <a:gd name="adj4" fmla="val 14744520"/>
                <a:gd name="adj5" fmla="val 12500"/>
              </a:avLst>
            </a:prstGeom>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schemeClr val="tx1"/>
                </a:solidFill>
              </a:endParaRPr>
            </a:p>
          </p:txBody>
        </p:sp>
        <p:sp>
          <p:nvSpPr>
            <p:cNvPr id="32" name="圓形箭號 31"/>
            <p:cNvSpPr/>
            <p:nvPr/>
          </p:nvSpPr>
          <p:spPr>
            <a:xfrm rot="5282398">
              <a:off x="3513186" y="2170384"/>
              <a:ext cx="2877290" cy="2718714"/>
            </a:xfrm>
            <a:prstGeom prst="circularArrow">
              <a:avLst>
                <a:gd name="adj1" fmla="val 16171"/>
                <a:gd name="adj2" fmla="val 1142319"/>
                <a:gd name="adj3" fmla="val 20511552"/>
                <a:gd name="adj4" fmla="val 14676106"/>
                <a:gd name="adj5" fmla="val 12500"/>
              </a:avLst>
            </a:prstGeom>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schemeClr val="tx1"/>
                </a:solidFill>
              </a:endParaRPr>
            </a:p>
          </p:txBody>
        </p:sp>
        <p:sp>
          <p:nvSpPr>
            <p:cNvPr id="23" name="圓形箭號 22"/>
            <p:cNvSpPr/>
            <p:nvPr/>
          </p:nvSpPr>
          <p:spPr>
            <a:xfrm rot="21467389">
              <a:off x="4752757" y="2214165"/>
              <a:ext cx="1479643" cy="1325247"/>
            </a:xfrm>
            <a:custGeom>
              <a:avLst/>
              <a:gdLst>
                <a:gd name="connsiteX0" fmla="*/ 2147395 w 4897438"/>
                <a:gd name="connsiteY0" fmla="*/ 236080 h 4886325"/>
                <a:gd name="connsiteX1" fmla="*/ 4608546 w 4897438"/>
                <a:gd name="connsiteY1" fmla="*/ 1877571 h 4886325"/>
                <a:gd name="connsiteX2" fmla="*/ 4805493 w 4897438"/>
                <a:gd name="connsiteY2" fmla="*/ 1880657 h 4886325"/>
                <a:gd name="connsiteX3" fmla="*/ 4286420 w 4897438"/>
                <a:gd name="connsiteY3" fmla="*/ 2471962 h 4886325"/>
                <a:gd name="connsiteX4" fmla="*/ 3584062 w 4897438"/>
                <a:gd name="connsiteY4" fmla="*/ 1861515 h 4886325"/>
                <a:gd name="connsiteX5" fmla="*/ 3769424 w 4897438"/>
                <a:gd name="connsiteY5" fmla="*/ 1864420 h 4886325"/>
                <a:gd name="connsiteX6" fmla="*/ 2254281 w 4897438"/>
                <a:gd name="connsiteY6" fmla="*/ 1018985 h 4886325"/>
                <a:gd name="connsiteX7" fmla="*/ 2147395 w 4897438"/>
                <a:gd name="connsiteY7" fmla="*/ 236080 h 4886325"/>
                <a:gd name="connsiteX0" fmla="*/ 0 w 2658098"/>
                <a:gd name="connsiteY0" fmla="*/ 20558 h 2256440"/>
                <a:gd name="connsiteX1" fmla="*/ 2461151 w 2658098"/>
                <a:gd name="connsiteY1" fmla="*/ 1662049 h 2256440"/>
                <a:gd name="connsiteX2" fmla="*/ 2658098 w 2658098"/>
                <a:gd name="connsiteY2" fmla="*/ 1665135 h 2256440"/>
                <a:gd name="connsiteX3" fmla="*/ 2139025 w 2658098"/>
                <a:gd name="connsiteY3" fmla="*/ 2256440 h 2256440"/>
                <a:gd name="connsiteX4" fmla="*/ 1436667 w 2658098"/>
                <a:gd name="connsiteY4" fmla="*/ 1645993 h 2256440"/>
                <a:gd name="connsiteX5" fmla="*/ 1622029 w 2658098"/>
                <a:gd name="connsiteY5" fmla="*/ 1648898 h 2256440"/>
                <a:gd name="connsiteX6" fmla="*/ 106886 w 2658098"/>
                <a:gd name="connsiteY6" fmla="*/ 803463 h 2256440"/>
                <a:gd name="connsiteX7" fmla="*/ 362384 w 2658098"/>
                <a:gd name="connsiteY7" fmla="*/ 394884 h 2256440"/>
                <a:gd name="connsiteX8" fmla="*/ 0 w 2658098"/>
                <a:gd name="connsiteY8" fmla="*/ 20558 h 2256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8098" h="2256440">
                  <a:moveTo>
                    <a:pt x="0" y="20558"/>
                  </a:moveTo>
                  <a:cubicBezTo>
                    <a:pt x="1118372" y="-131370"/>
                    <a:pt x="2174554" y="573062"/>
                    <a:pt x="2461151" y="1662049"/>
                  </a:cubicBezTo>
                  <a:lnTo>
                    <a:pt x="2658098" y="1665135"/>
                  </a:lnTo>
                  <a:lnTo>
                    <a:pt x="2139025" y="2256440"/>
                  </a:lnTo>
                  <a:lnTo>
                    <a:pt x="1436667" y="1645993"/>
                  </a:lnTo>
                  <a:lnTo>
                    <a:pt x="1622029" y="1648898"/>
                  </a:lnTo>
                  <a:cubicBezTo>
                    <a:pt x="1362838" y="1061965"/>
                    <a:pt x="744706" y="717053"/>
                    <a:pt x="106886" y="803463"/>
                  </a:cubicBezTo>
                  <a:cubicBezTo>
                    <a:pt x="86344" y="663997"/>
                    <a:pt x="382926" y="534350"/>
                    <a:pt x="362384" y="394884"/>
                  </a:cubicBezTo>
                  <a:cubicBezTo>
                    <a:pt x="347297" y="273382"/>
                    <a:pt x="15087" y="142060"/>
                    <a:pt x="0" y="20558"/>
                  </a:cubicBezTo>
                  <a:close/>
                </a:path>
              </a:pathLst>
            </a:custGeom>
            <a:ln w="571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solidFill>
                  <a:schemeClr val="tx1"/>
                </a:solidFill>
              </a:endParaRPr>
            </a:p>
          </p:txBody>
        </p:sp>
        <p:sp>
          <p:nvSpPr>
            <p:cNvPr id="15377" name="文字方塊 2"/>
            <p:cNvSpPr txBox="1">
              <a:spLocks noChangeAspect="1"/>
            </p:cNvSpPr>
            <p:nvPr/>
          </p:nvSpPr>
          <p:spPr bwMode="auto">
            <a:xfrm rot="21370764">
              <a:off x="4188437" y="3287967"/>
              <a:ext cx="1795231" cy="423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Clr>
                  <a:schemeClr val="accent1"/>
                </a:buClr>
                <a:buSzPct val="70000"/>
                <a:buFont typeface="Wingdings 2" pitchFamily="18" charset="2"/>
                <a:buChar char=""/>
                <a:defRPr sz="3200">
                  <a:solidFill>
                    <a:schemeClr val="tx2"/>
                  </a:solidFill>
                  <a:latin typeface="Franklin Gothic Book"/>
                  <a:ea typeface="微軟正黑體" pitchFamily="34" charset="-120"/>
                </a:defRPr>
              </a:lvl1pPr>
              <a:lvl2pPr marL="742950" indent="-285750" eaLnBrk="0" hangingPunct="0">
                <a:spcBef>
                  <a:spcPct val="20000"/>
                </a:spcBef>
                <a:buClr>
                  <a:schemeClr val="accent1"/>
                </a:buClr>
                <a:buSzPct val="70000"/>
                <a:buFont typeface="Wingdings 2" pitchFamily="18" charset="2"/>
                <a:buChar char=""/>
                <a:defRPr sz="2800">
                  <a:solidFill>
                    <a:schemeClr val="tx2"/>
                  </a:solidFill>
                  <a:latin typeface="Franklin Gothic Book"/>
                  <a:ea typeface="微軟正黑體" pitchFamily="34" charset="-120"/>
                </a:defRPr>
              </a:lvl2pPr>
              <a:lvl3pPr marL="1143000" indent="-228600" eaLnBrk="0" hangingPunct="0">
                <a:spcBef>
                  <a:spcPct val="20000"/>
                </a:spcBef>
                <a:buClr>
                  <a:schemeClr val="accent1"/>
                </a:buClr>
                <a:buSzPct val="70000"/>
                <a:buFont typeface="Wingdings 2" pitchFamily="18" charset="2"/>
                <a:buChar char=""/>
                <a:defRPr sz="2400">
                  <a:solidFill>
                    <a:schemeClr val="tx2"/>
                  </a:solidFill>
                  <a:latin typeface="Franklin Gothic Book"/>
                  <a:ea typeface="微軟正黑體" pitchFamily="34" charset="-120"/>
                </a:defRPr>
              </a:lvl3pPr>
              <a:lvl4pPr marL="1600200" indent="-228600" eaLnBrk="0" hangingPunct="0">
                <a:spcBef>
                  <a:spcPct val="20000"/>
                </a:spcBef>
                <a:buClr>
                  <a:schemeClr val="accent1"/>
                </a:buClr>
                <a:buSzPct val="70000"/>
                <a:buFont typeface="Wingdings 2" pitchFamily="18" charset="2"/>
                <a:buChar char=""/>
                <a:defRPr sz="2000">
                  <a:solidFill>
                    <a:schemeClr val="tx2"/>
                  </a:solidFill>
                  <a:latin typeface="Franklin Gothic Book"/>
                  <a:ea typeface="微軟正黑體" pitchFamily="34" charset="-120"/>
                </a:defRPr>
              </a:lvl4pPr>
              <a:lvl5pPr marL="2057400" indent="-228600" eaLnBrk="0" hangingPunct="0">
                <a:spcBef>
                  <a:spcPct val="20000"/>
                </a:spcBef>
                <a:buClr>
                  <a:schemeClr val="accent1"/>
                </a:buClr>
                <a:buSzPct val="60000"/>
                <a:buFont typeface="Wingdings 2" pitchFamily="18" charset="2"/>
                <a:buChar char=""/>
                <a:defRPr>
                  <a:solidFill>
                    <a:schemeClr val="tx2"/>
                  </a:solidFill>
                  <a:latin typeface="Franklin Gothic Book"/>
                  <a:ea typeface="微軟正黑體" pitchFamily="34" charset="-120"/>
                </a:defRPr>
              </a:lvl5pPr>
              <a:lvl6pPr marL="2514600" indent="-228600" eaLnBrk="0" fontAlgn="base" hangingPunct="0">
                <a:spcBef>
                  <a:spcPct val="20000"/>
                </a:spcBef>
                <a:spcAft>
                  <a:spcPct val="0"/>
                </a:spcAft>
                <a:buClr>
                  <a:schemeClr val="accent1"/>
                </a:buClr>
                <a:buSzPct val="60000"/>
                <a:buFont typeface="Wingdings 2" pitchFamily="18" charset="2"/>
                <a:buChar char=""/>
                <a:defRPr>
                  <a:solidFill>
                    <a:schemeClr val="tx2"/>
                  </a:solidFill>
                  <a:latin typeface="Franklin Gothic Book"/>
                  <a:ea typeface="微軟正黑體" pitchFamily="34" charset="-120"/>
                </a:defRPr>
              </a:lvl6pPr>
              <a:lvl7pPr marL="2971800" indent="-228600" eaLnBrk="0" fontAlgn="base" hangingPunct="0">
                <a:spcBef>
                  <a:spcPct val="20000"/>
                </a:spcBef>
                <a:spcAft>
                  <a:spcPct val="0"/>
                </a:spcAft>
                <a:buClr>
                  <a:schemeClr val="accent1"/>
                </a:buClr>
                <a:buSzPct val="60000"/>
                <a:buFont typeface="Wingdings 2" pitchFamily="18" charset="2"/>
                <a:buChar char=""/>
                <a:defRPr>
                  <a:solidFill>
                    <a:schemeClr val="tx2"/>
                  </a:solidFill>
                  <a:latin typeface="Franklin Gothic Book"/>
                  <a:ea typeface="微軟正黑體" pitchFamily="34" charset="-120"/>
                </a:defRPr>
              </a:lvl7pPr>
              <a:lvl8pPr marL="3429000" indent="-228600" eaLnBrk="0" fontAlgn="base" hangingPunct="0">
                <a:spcBef>
                  <a:spcPct val="20000"/>
                </a:spcBef>
                <a:spcAft>
                  <a:spcPct val="0"/>
                </a:spcAft>
                <a:buClr>
                  <a:schemeClr val="accent1"/>
                </a:buClr>
                <a:buSzPct val="60000"/>
                <a:buFont typeface="Wingdings 2" pitchFamily="18" charset="2"/>
                <a:buChar char=""/>
                <a:defRPr>
                  <a:solidFill>
                    <a:schemeClr val="tx2"/>
                  </a:solidFill>
                  <a:latin typeface="Franklin Gothic Book"/>
                  <a:ea typeface="微軟正黑體" pitchFamily="34" charset="-120"/>
                </a:defRPr>
              </a:lvl8pPr>
              <a:lvl9pPr marL="3886200" indent="-228600" eaLnBrk="0" fontAlgn="base" hangingPunct="0">
                <a:spcBef>
                  <a:spcPct val="20000"/>
                </a:spcBef>
                <a:spcAft>
                  <a:spcPct val="0"/>
                </a:spcAft>
                <a:buClr>
                  <a:schemeClr val="accent1"/>
                </a:buClr>
                <a:buSzPct val="60000"/>
                <a:buFont typeface="Wingdings 2" pitchFamily="18" charset="2"/>
                <a:buChar char=""/>
                <a:defRPr>
                  <a:solidFill>
                    <a:schemeClr val="tx2"/>
                  </a:solidFill>
                  <a:latin typeface="Franklin Gothic Book"/>
                  <a:ea typeface="微軟正黑體" pitchFamily="34" charset="-120"/>
                </a:defRPr>
              </a:lvl9pPr>
            </a:lstStyle>
            <a:p>
              <a:pPr eaLnBrk="1" hangingPunct="1">
                <a:spcBef>
                  <a:spcPct val="0"/>
                </a:spcBef>
                <a:buClrTx/>
                <a:buSzTx/>
                <a:buFontTx/>
                <a:buNone/>
                <a:defRPr/>
              </a:pPr>
              <a:r>
                <a:rPr lang="zh-TW" altLang="en-US" b="1" dirty="0" smtClean="0">
                  <a:solidFill>
                    <a:schemeClr val="bg1"/>
                  </a:solidFill>
                </a:rPr>
                <a:t> </a:t>
              </a:r>
              <a:r>
                <a:rPr lang="zh-TW" altLang="en-US" b="1" dirty="0" smtClean="0">
                  <a:solidFill>
                    <a:schemeClr val="bg1"/>
                  </a:solidFill>
                  <a:effectLst>
                    <a:outerShdw blurRad="38100" dist="38100" dir="2700000" algn="tl">
                      <a:srgbClr val="C0C0C0"/>
                    </a:outerShdw>
                  </a:effectLst>
                </a:rPr>
                <a:t>內控目標</a:t>
              </a:r>
            </a:p>
          </p:txBody>
        </p:sp>
      </p:grpSp>
      <p:sp>
        <p:nvSpPr>
          <p:cNvPr id="16389" name="文字方塊 10"/>
          <p:cNvSpPr txBox="1">
            <a:spLocks noChangeAspect="1"/>
          </p:cNvSpPr>
          <p:nvPr/>
        </p:nvSpPr>
        <p:spPr bwMode="auto">
          <a:xfrm>
            <a:off x="5438133" y="4116388"/>
            <a:ext cx="259283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3200">
                <a:solidFill>
                  <a:schemeClr val="tx2"/>
                </a:solidFill>
                <a:latin typeface="Franklin Gothic Book" pitchFamily="34" charset="0"/>
                <a:ea typeface="微軟正黑體" pitchFamily="34" charset="-120"/>
              </a:defRPr>
            </a:lvl1pPr>
            <a:lvl2pPr>
              <a:defRPr sz="2800">
                <a:solidFill>
                  <a:schemeClr val="tx2"/>
                </a:solidFill>
                <a:latin typeface="Franklin Gothic Book" pitchFamily="34" charset="0"/>
                <a:ea typeface="微軟正黑體" pitchFamily="34" charset="-120"/>
              </a:defRPr>
            </a:lvl2pPr>
            <a:lvl3pPr>
              <a:defRPr sz="2400">
                <a:solidFill>
                  <a:schemeClr val="tx2"/>
                </a:solidFill>
                <a:latin typeface="Franklin Gothic Book" pitchFamily="34" charset="0"/>
                <a:ea typeface="微軟正黑體" pitchFamily="34" charset="-120"/>
              </a:defRPr>
            </a:lvl3pPr>
            <a:lvl4pPr>
              <a:defRPr sz="2000">
                <a:solidFill>
                  <a:schemeClr val="tx2"/>
                </a:solidFill>
                <a:latin typeface="Franklin Gothic Book" pitchFamily="34" charset="0"/>
                <a:ea typeface="微軟正黑體" pitchFamily="34" charset="-120"/>
              </a:defRPr>
            </a:lvl4pPr>
            <a:lvl5pPr>
              <a:defRPr>
                <a:solidFill>
                  <a:schemeClr val="tx2"/>
                </a:solidFill>
                <a:latin typeface="Franklin Gothic Book" pitchFamily="34" charset="0"/>
                <a:ea typeface="微軟正黑體" pitchFamily="34" charset="-120"/>
              </a:defRPr>
            </a:lvl5pPr>
            <a:lvl6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6pPr>
            <a:lvl7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7pPr>
            <a:lvl8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8pPr>
            <a:lvl9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9pPr>
          </a:lstStyle>
          <a:p>
            <a:r>
              <a:rPr lang="zh-TW" altLang="en-US" sz="2200" dirty="0">
                <a:solidFill>
                  <a:schemeClr val="bg1"/>
                </a:solidFill>
              </a:rPr>
              <a:t>整合內控流程</a:t>
            </a:r>
          </a:p>
        </p:txBody>
      </p:sp>
      <p:sp>
        <p:nvSpPr>
          <p:cNvPr id="16390" name="文字方塊 11"/>
          <p:cNvSpPr txBox="1">
            <a:spLocks noChangeAspect="1"/>
          </p:cNvSpPr>
          <p:nvPr/>
        </p:nvSpPr>
        <p:spPr bwMode="auto">
          <a:xfrm>
            <a:off x="5490707" y="5606869"/>
            <a:ext cx="1692771"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200">
                <a:solidFill>
                  <a:schemeClr val="tx2"/>
                </a:solidFill>
                <a:latin typeface="Franklin Gothic Book" pitchFamily="34" charset="0"/>
                <a:ea typeface="微軟正黑體" pitchFamily="34" charset="-120"/>
              </a:defRPr>
            </a:lvl1pPr>
            <a:lvl2pPr>
              <a:defRPr sz="2800">
                <a:solidFill>
                  <a:schemeClr val="tx2"/>
                </a:solidFill>
                <a:latin typeface="Franklin Gothic Book" pitchFamily="34" charset="0"/>
                <a:ea typeface="微軟正黑體" pitchFamily="34" charset="-120"/>
              </a:defRPr>
            </a:lvl2pPr>
            <a:lvl3pPr>
              <a:defRPr sz="2400">
                <a:solidFill>
                  <a:schemeClr val="tx2"/>
                </a:solidFill>
                <a:latin typeface="Franklin Gothic Book" pitchFamily="34" charset="0"/>
                <a:ea typeface="微軟正黑體" pitchFamily="34" charset="-120"/>
              </a:defRPr>
            </a:lvl3pPr>
            <a:lvl4pPr>
              <a:defRPr sz="2000">
                <a:solidFill>
                  <a:schemeClr val="tx2"/>
                </a:solidFill>
                <a:latin typeface="Franklin Gothic Book" pitchFamily="34" charset="0"/>
                <a:ea typeface="微軟正黑體" pitchFamily="34" charset="-120"/>
              </a:defRPr>
            </a:lvl4pPr>
            <a:lvl5pPr>
              <a:defRPr>
                <a:solidFill>
                  <a:schemeClr val="tx2"/>
                </a:solidFill>
                <a:latin typeface="Franklin Gothic Book" pitchFamily="34" charset="0"/>
                <a:ea typeface="微軟正黑體" pitchFamily="34" charset="-120"/>
              </a:defRPr>
            </a:lvl5pPr>
            <a:lvl6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6pPr>
            <a:lvl7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7pPr>
            <a:lvl8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8pPr>
            <a:lvl9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9pPr>
          </a:lstStyle>
          <a:p>
            <a:r>
              <a:rPr lang="zh-TW" altLang="en-US" sz="2200" dirty="0">
                <a:solidFill>
                  <a:schemeClr val="bg1"/>
                </a:solidFill>
                <a:latin typeface="微軟正黑體" pitchFamily="34" charset="-120"/>
              </a:rPr>
              <a:t>制定內控程序</a:t>
            </a:r>
            <a:endParaRPr lang="en-US" altLang="zh-TW" sz="2200" dirty="0">
              <a:solidFill>
                <a:schemeClr val="bg1"/>
              </a:solidFill>
              <a:latin typeface="微軟正黑體" pitchFamily="34" charset="-120"/>
            </a:endParaRPr>
          </a:p>
          <a:p>
            <a:pPr algn="ctr"/>
            <a:r>
              <a:rPr lang="en-US" altLang="zh-TW" sz="2200" dirty="0">
                <a:solidFill>
                  <a:schemeClr val="bg1"/>
                </a:solidFill>
                <a:latin typeface="微軟正黑體" pitchFamily="34" charset="-120"/>
              </a:rPr>
              <a:t>(</a:t>
            </a:r>
            <a:r>
              <a:rPr lang="zh-TW" altLang="en-US" sz="2200" dirty="0">
                <a:solidFill>
                  <a:schemeClr val="bg1"/>
                </a:solidFill>
                <a:latin typeface="微軟正黑體" pitchFamily="34" charset="-120"/>
              </a:rPr>
              <a:t>牽制原理</a:t>
            </a:r>
            <a:r>
              <a:rPr lang="en-US" altLang="zh-TW" sz="2200" dirty="0">
                <a:solidFill>
                  <a:schemeClr val="bg1"/>
                </a:solidFill>
                <a:latin typeface="微軟正黑體" pitchFamily="34" charset="-120"/>
              </a:rPr>
              <a:t>)</a:t>
            </a:r>
          </a:p>
        </p:txBody>
      </p:sp>
      <p:sp>
        <p:nvSpPr>
          <p:cNvPr id="16391" name="文字方塊 12"/>
          <p:cNvSpPr txBox="1">
            <a:spLocks noChangeAspect="1"/>
          </p:cNvSpPr>
          <p:nvPr/>
        </p:nvSpPr>
        <p:spPr bwMode="auto">
          <a:xfrm>
            <a:off x="2197481" y="5608639"/>
            <a:ext cx="2122857"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3200">
                <a:solidFill>
                  <a:schemeClr val="tx2"/>
                </a:solidFill>
                <a:latin typeface="Franklin Gothic Book" pitchFamily="34" charset="0"/>
                <a:ea typeface="微軟正黑體" pitchFamily="34" charset="-120"/>
              </a:defRPr>
            </a:lvl1pPr>
            <a:lvl2pPr>
              <a:defRPr sz="2800">
                <a:solidFill>
                  <a:schemeClr val="tx2"/>
                </a:solidFill>
                <a:latin typeface="Franklin Gothic Book" pitchFamily="34" charset="0"/>
                <a:ea typeface="微軟正黑體" pitchFamily="34" charset="-120"/>
              </a:defRPr>
            </a:lvl2pPr>
            <a:lvl3pPr>
              <a:defRPr sz="2400">
                <a:solidFill>
                  <a:schemeClr val="tx2"/>
                </a:solidFill>
                <a:latin typeface="Franklin Gothic Book" pitchFamily="34" charset="0"/>
                <a:ea typeface="微軟正黑體" pitchFamily="34" charset="-120"/>
              </a:defRPr>
            </a:lvl3pPr>
            <a:lvl4pPr>
              <a:defRPr sz="2000">
                <a:solidFill>
                  <a:schemeClr val="tx2"/>
                </a:solidFill>
                <a:latin typeface="Franklin Gothic Book" pitchFamily="34" charset="0"/>
                <a:ea typeface="微軟正黑體" pitchFamily="34" charset="-120"/>
              </a:defRPr>
            </a:lvl4pPr>
            <a:lvl5pPr>
              <a:defRPr>
                <a:solidFill>
                  <a:schemeClr val="tx2"/>
                </a:solidFill>
                <a:latin typeface="Franklin Gothic Book" pitchFamily="34" charset="0"/>
                <a:ea typeface="微軟正黑體" pitchFamily="34" charset="-120"/>
              </a:defRPr>
            </a:lvl5pPr>
            <a:lvl6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6pPr>
            <a:lvl7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7pPr>
            <a:lvl8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8pPr>
            <a:lvl9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9pPr>
          </a:lstStyle>
          <a:p>
            <a:r>
              <a:rPr lang="zh-TW" altLang="en-US" sz="2200" dirty="0">
                <a:solidFill>
                  <a:schemeClr val="bg1"/>
                </a:solidFill>
                <a:latin typeface="微軟正黑體" pitchFamily="34" charset="-120"/>
              </a:rPr>
              <a:t>辨識內控環節</a:t>
            </a:r>
            <a:endParaRPr lang="en-US" altLang="zh-TW" sz="2200" dirty="0">
              <a:solidFill>
                <a:schemeClr val="bg1"/>
              </a:solidFill>
              <a:latin typeface="微軟正黑體" pitchFamily="34" charset="-120"/>
            </a:endParaRPr>
          </a:p>
          <a:p>
            <a:pPr algn="ctr"/>
            <a:r>
              <a:rPr lang="en-US" altLang="zh-TW" sz="2200" dirty="0">
                <a:solidFill>
                  <a:schemeClr val="bg1"/>
                </a:solidFill>
                <a:latin typeface="微軟正黑體" pitchFamily="34" charset="-120"/>
              </a:rPr>
              <a:t>(</a:t>
            </a:r>
            <a:r>
              <a:rPr lang="zh-TW" altLang="en-US" sz="2200" dirty="0">
                <a:solidFill>
                  <a:schemeClr val="bg1"/>
                </a:solidFill>
                <a:latin typeface="微軟正黑體" pitchFamily="34" charset="-120"/>
              </a:rPr>
              <a:t>控制點</a:t>
            </a:r>
            <a:r>
              <a:rPr lang="en-US" altLang="zh-TW" sz="2200" dirty="0">
                <a:solidFill>
                  <a:schemeClr val="bg1"/>
                </a:solidFill>
                <a:latin typeface="微軟正黑體" pitchFamily="34" charset="-120"/>
              </a:rPr>
              <a:t>)</a:t>
            </a:r>
          </a:p>
        </p:txBody>
      </p:sp>
      <p:sp>
        <p:nvSpPr>
          <p:cNvPr id="16392" name="文字方塊 13"/>
          <p:cNvSpPr txBox="1">
            <a:spLocks noChangeAspect="1"/>
          </p:cNvSpPr>
          <p:nvPr/>
        </p:nvSpPr>
        <p:spPr bwMode="auto">
          <a:xfrm>
            <a:off x="2197482" y="4102100"/>
            <a:ext cx="1732264"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3200">
                <a:solidFill>
                  <a:schemeClr val="tx2"/>
                </a:solidFill>
                <a:latin typeface="Franklin Gothic Book" pitchFamily="34" charset="0"/>
                <a:ea typeface="微軟正黑體" pitchFamily="34" charset="-120"/>
              </a:defRPr>
            </a:lvl1pPr>
            <a:lvl2pPr>
              <a:defRPr sz="2800">
                <a:solidFill>
                  <a:schemeClr val="tx2"/>
                </a:solidFill>
                <a:latin typeface="Franklin Gothic Book" pitchFamily="34" charset="0"/>
                <a:ea typeface="微軟正黑體" pitchFamily="34" charset="-120"/>
              </a:defRPr>
            </a:lvl2pPr>
            <a:lvl3pPr>
              <a:defRPr sz="2400">
                <a:solidFill>
                  <a:schemeClr val="tx2"/>
                </a:solidFill>
                <a:latin typeface="Franklin Gothic Book" pitchFamily="34" charset="0"/>
                <a:ea typeface="微軟正黑體" pitchFamily="34" charset="-120"/>
              </a:defRPr>
            </a:lvl3pPr>
            <a:lvl4pPr>
              <a:defRPr sz="2000">
                <a:solidFill>
                  <a:schemeClr val="tx2"/>
                </a:solidFill>
                <a:latin typeface="Franklin Gothic Book" pitchFamily="34" charset="0"/>
                <a:ea typeface="微軟正黑體" pitchFamily="34" charset="-120"/>
              </a:defRPr>
            </a:lvl4pPr>
            <a:lvl5pPr>
              <a:defRPr>
                <a:solidFill>
                  <a:schemeClr val="tx2"/>
                </a:solidFill>
                <a:latin typeface="Franklin Gothic Book" pitchFamily="34" charset="0"/>
                <a:ea typeface="微軟正黑體" pitchFamily="34" charset="-120"/>
              </a:defRPr>
            </a:lvl5pPr>
            <a:lvl6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6pPr>
            <a:lvl7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7pPr>
            <a:lvl8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8pPr>
            <a:lvl9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9pPr>
          </a:lstStyle>
          <a:p>
            <a:r>
              <a:rPr lang="zh-TW" altLang="en-US" sz="2200" dirty="0">
                <a:solidFill>
                  <a:schemeClr val="bg1"/>
                </a:solidFill>
                <a:latin typeface="微軟正黑體" pitchFamily="34" charset="-120"/>
              </a:rPr>
              <a:t>建置內控文件</a:t>
            </a:r>
            <a:endParaRPr lang="en-US" altLang="zh-TW" sz="2200" dirty="0">
              <a:solidFill>
                <a:schemeClr val="bg1"/>
              </a:solidFill>
              <a:latin typeface="微軟正黑體" pitchFamily="34" charset="-120"/>
            </a:endParaRPr>
          </a:p>
          <a:p>
            <a:pPr algn="ctr"/>
            <a:r>
              <a:rPr lang="en-US" altLang="zh-TW" sz="2200" dirty="0" smtClean="0">
                <a:solidFill>
                  <a:schemeClr val="bg1"/>
                </a:solidFill>
                <a:latin typeface="微軟正黑體" pitchFamily="34" charset="-120"/>
              </a:rPr>
              <a:t>(</a:t>
            </a:r>
            <a:r>
              <a:rPr lang="zh-TW" altLang="en-US" sz="2200" dirty="0">
                <a:solidFill>
                  <a:schemeClr val="bg1"/>
                </a:solidFill>
                <a:latin typeface="微軟正黑體" pitchFamily="34" charset="-120"/>
              </a:rPr>
              <a:t>文件化</a:t>
            </a:r>
            <a:r>
              <a:rPr lang="en-US" altLang="zh-TW" sz="2200" dirty="0">
                <a:solidFill>
                  <a:schemeClr val="bg1"/>
                </a:solidFill>
                <a:latin typeface="微軟正黑體" pitchFamily="34" charset="-120"/>
              </a:rPr>
              <a:t>)</a:t>
            </a:r>
          </a:p>
        </p:txBody>
      </p:sp>
      <p:sp>
        <p:nvSpPr>
          <p:cNvPr id="16393" name="Rectangle 3"/>
          <p:cNvSpPr txBox="1">
            <a:spLocks/>
          </p:cNvSpPr>
          <p:nvPr/>
        </p:nvSpPr>
        <p:spPr bwMode="auto">
          <a:xfrm>
            <a:off x="250869" y="1125538"/>
            <a:ext cx="5147569"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2"/>
                </a:solidFill>
                <a:latin typeface="Franklin Gothic Book" pitchFamily="34" charset="0"/>
                <a:ea typeface="微軟正黑體" pitchFamily="34" charset="-120"/>
              </a:defRPr>
            </a:lvl1pPr>
            <a:lvl2pPr marL="266700" indent="-266700">
              <a:defRPr sz="2800">
                <a:solidFill>
                  <a:schemeClr val="tx2"/>
                </a:solidFill>
                <a:latin typeface="Franklin Gothic Book" pitchFamily="34" charset="0"/>
                <a:ea typeface="微軟正黑體" pitchFamily="34" charset="-120"/>
              </a:defRPr>
            </a:lvl2pPr>
            <a:lvl3pPr marL="581025">
              <a:defRPr sz="2400">
                <a:solidFill>
                  <a:schemeClr val="tx2"/>
                </a:solidFill>
                <a:latin typeface="Franklin Gothic Book" pitchFamily="34" charset="0"/>
                <a:ea typeface="微軟正黑體" pitchFamily="34" charset="-120"/>
              </a:defRPr>
            </a:lvl3pPr>
            <a:lvl4pPr>
              <a:defRPr sz="2000">
                <a:solidFill>
                  <a:schemeClr val="tx2"/>
                </a:solidFill>
                <a:latin typeface="Franklin Gothic Book" pitchFamily="34" charset="0"/>
                <a:ea typeface="微軟正黑體" pitchFamily="34" charset="-120"/>
              </a:defRPr>
            </a:lvl4pPr>
            <a:lvl5pPr>
              <a:defRPr>
                <a:solidFill>
                  <a:schemeClr val="tx2"/>
                </a:solidFill>
                <a:latin typeface="Franklin Gothic Book" pitchFamily="34" charset="0"/>
                <a:ea typeface="微軟正黑體" pitchFamily="34" charset="-120"/>
              </a:defRPr>
            </a:lvl5pPr>
            <a:lvl6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6pPr>
            <a:lvl7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7pPr>
            <a:lvl8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8pPr>
            <a:lvl9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9pPr>
          </a:lstStyle>
          <a:p>
            <a:pPr marL="173038" lvl="1" indent="-173038" eaLnBrk="0" hangingPunct="0">
              <a:spcBef>
                <a:spcPct val="20000"/>
              </a:spcBef>
              <a:buSzPct val="85000"/>
              <a:buFont typeface="Wingdings" panose="05000000000000000000" pitchFamily="2" charset="2"/>
              <a:buChar char="n"/>
            </a:pPr>
            <a:r>
              <a:rPr kumimoji="0" lang="zh-TW" altLang="en-US" sz="2600" b="1" dirty="0">
                <a:solidFill>
                  <a:schemeClr val="bg1"/>
                </a:solidFill>
              </a:rPr>
              <a:t>內控制度應包括之原則</a:t>
            </a:r>
            <a:r>
              <a:rPr kumimoji="0" lang="en-US" altLang="zh-TW" sz="2200" b="1" dirty="0">
                <a:solidFill>
                  <a:schemeClr val="bg1"/>
                </a:solidFill>
              </a:rPr>
              <a:t>(∮4)</a:t>
            </a:r>
            <a:endParaRPr kumimoji="0" lang="zh-TW" altLang="en-US" sz="2200" b="1" dirty="0">
              <a:solidFill>
                <a:schemeClr val="bg1"/>
              </a:solidFill>
            </a:endParaRPr>
          </a:p>
          <a:p>
            <a:pPr lvl="2" indent="-228600" eaLnBrk="0" hangingPunct="0">
              <a:spcBef>
                <a:spcPct val="20000"/>
              </a:spcBef>
              <a:buSzPct val="70000"/>
              <a:buFont typeface="Wingdings" pitchFamily="2" charset="2"/>
              <a:buChar char="l"/>
            </a:pPr>
            <a:r>
              <a:rPr kumimoji="0" lang="zh-TW" altLang="en-US" sz="2200" dirty="0">
                <a:solidFill>
                  <a:schemeClr val="bg1"/>
                </a:solidFill>
              </a:rPr>
              <a:t>管理階層之監督及控制文化</a:t>
            </a:r>
          </a:p>
          <a:p>
            <a:pPr lvl="2" indent="-228600" eaLnBrk="0" hangingPunct="0">
              <a:spcBef>
                <a:spcPct val="20000"/>
              </a:spcBef>
              <a:buSzPct val="70000"/>
              <a:buFont typeface="Wingdings" pitchFamily="2" charset="2"/>
              <a:buChar char="l"/>
            </a:pPr>
            <a:r>
              <a:rPr kumimoji="0" lang="zh-TW" altLang="en-US" sz="2200" dirty="0">
                <a:solidFill>
                  <a:schemeClr val="bg1"/>
                </a:solidFill>
              </a:rPr>
              <a:t>風險辨識與評估</a:t>
            </a:r>
          </a:p>
          <a:p>
            <a:pPr lvl="2" indent="-228600" eaLnBrk="0" hangingPunct="0">
              <a:spcBef>
                <a:spcPct val="20000"/>
              </a:spcBef>
              <a:buSzPct val="70000"/>
              <a:buFont typeface="Wingdings" pitchFamily="2" charset="2"/>
              <a:buChar char="l"/>
            </a:pPr>
            <a:r>
              <a:rPr kumimoji="0" lang="zh-TW" altLang="en-US" sz="2200" dirty="0">
                <a:solidFill>
                  <a:schemeClr val="bg1"/>
                </a:solidFill>
              </a:rPr>
              <a:t>控制活動與職務分工</a:t>
            </a:r>
          </a:p>
          <a:p>
            <a:pPr lvl="2" indent="-228600" eaLnBrk="0" hangingPunct="0">
              <a:spcBef>
                <a:spcPct val="20000"/>
              </a:spcBef>
              <a:buSzPct val="70000"/>
              <a:buFont typeface="Wingdings" pitchFamily="2" charset="2"/>
              <a:buChar char="l"/>
            </a:pPr>
            <a:r>
              <a:rPr kumimoji="0" lang="zh-TW" altLang="en-US" sz="2200" dirty="0">
                <a:solidFill>
                  <a:schemeClr val="bg1"/>
                </a:solidFill>
              </a:rPr>
              <a:t>資訊與溝通</a:t>
            </a:r>
          </a:p>
          <a:p>
            <a:pPr lvl="2" indent="-228600" eaLnBrk="0" hangingPunct="0">
              <a:spcBef>
                <a:spcPct val="20000"/>
              </a:spcBef>
              <a:buSzPct val="70000"/>
              <a:buFont typeface="Wingdings" pitchFamily="2" charset="2"/>
              <a:buChar char="l"/>
            </a:pPr>
            <a:r>
              <a:rPr kumimoji="0" lang="zh-TW" altLang="en-US" sz="2200" dirty="0">
                <a:solidFill>
                  <a:schemeClr val="bg1"/>
                </a:solidFill>
              </a:rPr>
              <a:t>監督活動與更正缺失</a:t>
            </a:r>
          </a:p>
        </p:txBody>
      </p:sp>
      <p:sp>
        <p:nvSpPr>
          <p:cNvPr id="16394" name="Rectangle 3"/>
          <p:cNvSpPr txBox="1">
            <a:spLocks/>
          </p:cNvSpPr>
          <p:nvPr/>
        </p:nvSpPr>
        <p:spPr bwMode="auto">
          <a:xfrm>
            <a:off x="3782082" y="3324226"/>
            <a:ext cx="19434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2"/>
                </a:solidFill>
                <a:latin typeface="Franklin Gothic Book" pitchFamily="34" charset="0"/>
                <a:ea typeface="微軟正黑體" pitchFamily="34" charset="-120"/>
              </a:defRPr>
            </a:lvl1pPr>
            <a:lvl2pPr marL="171450" indent="-171450">
              <a:defRPr sz="2800">
                <a:solidFill>
                  <a:schemeClr val="tx2"/>
                </a:solidFill>
                <a:latin typeface="Franklin Gothic Book" pitchFamily="34" charset="0"/>
                <a:ea typeface="微軟正黑體" pitchFamily="34" charset="-120"/>
              </a:defRPr>
            </a:lvl2pPr>
            <a:lvl3pPr>
              <a:defRPr sz="2400">
                <a:solidFill>
                  <a:schemeClr val="tx2"/>
                </a:solidFill>
                <a:latin typeface="Franklin Gothic Book" pitchFamily="34" charset="0"/>
                <a:ea typeface="微軟正黑體" pitchFamily="34" charset="-120"/>
              </a:defRPr>
            </a:lvl3pPr>
            <a:lvl4pPr>
              <a:defRPr sz="2000">
                <a:solidFill>
                  <a:schemeClr val="tx2"/>
                </a:solidFill>
                <a:latin typeface="Franklin Gothic Book" pitchFamily="34" charset="0"/>
                <a:ea typeface="微軟正黑體" pitchFamily="34" charset="-120"/>
              </a:defRPr>
            </a:lvl4pPr>
            <a:lvl5pPr>
              <a:defRPr>
                <a:solidFill>
                  <a:schemeClr val="tx2"/>
                </a:solidFill>
                <a:latin typeface="Franklin Gothic Book" pitchFamily="34" charset="0"/>
                <a:ea typeface="微軟正黑體" pitchFamily="34" charset="-120"/>
              </a:defRPr>
            </a:lvl5pPr>
            <a:lvl6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6pPr>
            <a:lvl7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7pPr>
            <a:lvl8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8pPr>
            <a:lvl9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9pPr>
          </a:lstStyle>
          <a:p>
            <a:pPr lvl="1" eaLnBrk="0" hangingPunct="0">
              <a:spcBef>
                <a:spcPct val="20000"/>
              </a:spcBef>
              <a:buSzPct val="85000"/>
              <a:buFont typeface="Wingdings" pitchFamily="2" charset="2"/>
              <a:buChar char="l"/>
            </a:pPr>
            <a:r>
              <a:rPr kumimoji="0" lang="zh-TW" altLang="en-US" sz="2600" b="1" dirty="0">
                <a:solidFill>
                  <a:schemeClr val="bg1"/>
                </a:solidFill>
                <a:latin typeface="微軟正黑體" pitchFamily="34" charset="-120"/>
              </a:rPr>
              <a:t>內控制定</a:t>
            </a:r>
            <a:endParaRPr kumimoji="0" lang="zh-TW" altLang="en-US" sz="2600" dirty="0">
              <a:solidFill>
                <a:schemeClr val="bg1"/>
              </a:solidFill>
              <a:latin typeface="微軟正黑體" pitchFamily="34" charset="-120"/>
            </a:endParaRPr>
          </a:p>
        </p:txBody>
      </p:sp>
      <p:sp>
        <p:nvSpPr>
          <p:cNvPr id="16395" name="Rectangle 3"/>
          <p:cNvSpPr txBox="1">
            <a:spLocks/>
          </p:cNvSpPr>
          <p:nvPr/>
        </p:nvSpPr>
        <p:spPr bwMode="auto">
          <a:xfrm>
            <a:off x="5438133" y="1125538"/>
            <a:ext cx="3456587"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2"/>
                </a:solidFill>
                <a:latin typeface="Franklin Gothic Book" pitchFamily="34" charset="0"/>
                <a:ea typeface="微軟正黑體" pitchFamily="34" charset="-120"/>
              </a:defRPr>
            </a:lvl1pPr>
            <a:lvl2pPr marL="171450" indent="-171450">
              <a:defRPr sz="2800">
                <a:solidFill>
                  <a:schemeClr val="tx2"/>
                </a:solidFill>
                <a:latin typeface="Franklin Gothic Book" pitchFamily="34" charset="0"/>
                <a:ea typeface="微軟正黑體" pitchFamily="34" charset="-120"/>
              </a:defRPr>
            </a:lvl2pPr>
            <a:lvl3pPr marL="619125">
              <a:defRPr sz="2400">
                <a:solidFill>
                  <a:schemeClr val="tx2"/>
                </a:solidFill>
                <a:latin typeface="Franklin Gothic Book" pitchFamily="34" charset="0"/>
                <a:ea typeface="微軟正黑體" pitchFamily="34" charset="-120"/>
              </a:defRPr>
            </a:lvl3pPr>
            <a:lvl4pPr>
              <a:defRPr sz="2000">
                <a:solidFill>
                  <a:schemeClr val="tx2"/>
                </a:solidFill>
                <a:latin typeface="Franklin Gothic Book" pitchFamily="34" charset="0"/>
                <a:ea typeface="微軟正黑體" pitchFamily="34" charset="-120"/>
              </a:defRPr>
            </a:lvl4pPr>
            <a:lvl5pPr>
              <a:defRPr>
                <a:solidFill>
                  <a:schemeClr val="tx2"/>
                </a:solidFill>
                <a:latin typeface="Franklin Gothic Book" pitchFamily="34" charset="0"/>
                <a:ea typeface="微軟正黑體" pitchFamily="34" charset="-120"/>
              </a:defRPr>
            </a:lvl5pPr>
            <a:lvl6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6pPr>
            <a:lvl7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7pPr>
            <a:lvl8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8pPr>
            <a:lvl9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9pPr>
          </a:lstStyle>
          <a:p>
            <a:pPr marL="173038" lvl="1" indent="-173038" eaLnBrk="0" hangingPunct="0">
              <a:spcBef>
                <a:spcPct val="20000"/>
              </a:spcBef>
              <a:buSzPct val="85000"/>
              <a:buFont typeface="Wingdings" panose="05000000000000000000" pitchFamily="2" charset="2"/>
              <a:buChar char="n"/>
            </a:pPr>
            <a:r>
              <a:rPr kumimoji="0" lang="zh-TW" altLang="en-US" sz="2600" b="1" dirty="0">
                <a:solidFill>
                  <a:schemeClr val="bg1"/>
                </a:solidFill>
              </a:rPr>
              <a:t>配合採行之措施</a:t>
            </a:r>
            <a:r>
              <a:rPr kumimoji="0" lang="en-US" altLang="zh-TW" sz="2200" b="1" dirty="0">
                <a:solidFill>
                  <a:schemeClr val="bg1"/>
                </a:solidFill>
              </a:rPr>
              <a:t>(∮7)</a:t>
            </a:r>
            <a:endParaRPr kumimoji="0" lang="zh-TW" altLang="en-US" sz="2200" b="1" dirty="0">
              <a:solidFill>
                <a:schemeClr val="bg1"/>
              </a:solidFill>
            </a:endParaRPr>
          </a:p>
          <a:p>
            <a:pPr lvl="2" indent="-228600" eaLnBrk="0" hangingPunct="0">
              <a:spcBef>
                <a:spcPct val="20000"/>
              </a:spcBef>
              <a:buSzPct val="70000"/>
              <a:buFont typeface="Wingdings" pitchFamily="2" charset="2"/>
              <a:buChar char="l"/>
            </a:pPr>
            <a:r>
              <a:rPr kumimoji="0" lang="zh-TW" altLang="en-US" sz="2200" dirty="0">
                <a:solidFill>
                  <a:schemeClr val="bg1"/>
                </a:solidFill>
                <a:latin typeface="微軟正黑體" pitchFamily="34" charset="-120"/>
              </a:rPr>
              <a:t>內部稽核制度</a:t>
            </a:r>
            <a:endParaRPr kumimoji="0" lang="en-US" altLang="zh-TW" sz="2200" dirty="0">
              <a:solidFill>
                <a:schemeClr val="bg1"/>
              </a:solidFill>
              <a:latin typeface="微軟正黑體" pitchFamily="34" charset="-120"/>
            </a:endParaRPr>
          </a:p>
          <a:p>
            <a:pPr lvl="2" indent="-228600" eaLnBrk="0" hangingPunct="0">
              <a:spcBef>
                <a:spcPct val="20000"/>
              </a:spcBef>
              <a:buSzPct val="70000"/>
              <a:buFont typeface="Wingdings" pitchFamily="2" charset="2"/>
              <a:buChar char="l"/>
            </a:pPr>
            <a:r>
              <a:rPr kumimoji="0" lang="zh-TW" altLang="en-US" sz="2200" dirty="0">
                <a:solidFill>
                  <a:schemeClr val="bg1"/>
                </a:solidFill>
                <a:latin typeface="微軟正黑體" pitchFamily="34" charset="-120"/>
              </a:rPr>
              <a:t>法令遵循制度</a:t>
            </a:r>
          </a:p>
          <a:p>
            <a:pPr lvl="2" indent="-228600" eaLnBrk="0" hangingPunct="0">
              <a:spcBef>
                <a:spcPct val="20000"/>
              </a:spcBef>
              <a:buSzPct val="70000"/>
              <a:buFont typeface="Wingdings" pitchFamily="2" charset="2"/>
              <a:buChar char="l"/>
            </a:pPr>
            <a:r>
              <a:rPr kumimoji="0" lang="zh-TW" altLang="en-US" sz="2200" dirty="0">
                <a:solidFill>
                  <a:schemeClr val="bg1"/>
                </a:solidFill>
                <a:latin typeface="微軟正黑體" pitchFamily="34" charset="-120"/>
              </a:rPr>
              <a:t>風險控管機制</a:t>
            </a:r>
          </a:p>
          <a:p>
            <a:pPr lvl="2" indent="-228600" eaLnBrk="0" hangingPunct="0">
              <a:spcBef>
                <a:spcPct val="20000"/>
              </a:spcBef>
              <a:buSzPct val="70000"/>
              <a:buFont typeface="Wingdings" pitchFamily="2" charset="2"/>
              <a:buChar char="l"/>
            </a:pPr>
            <a:r>
              <a:rPr kumimoji="0" lang="zh-TW" altLang="en-US" sz="2200" dirty="0">
                <a:solidFill>
                  <a:schemeClr val="bg1"/>
                </a:solidFill>
                <a:latin typeface="微軟正黑體" pitchFamily="34" charset="-120"/>
              </a:rPr>
              <a:t>自行查核制度</a:t>
            </a:r>
          </a:p>
          <a:p>
            <a:pPr lvl="2" indent="-228600" eaLnBrk="0" hangingPunct="0">
              <a:spcBef>
                <a:spcPct val="20000"/>
              </a:spcBef>
              <a:buSzPct val="70000"/>
              <a:buFont typeface="Wingdings" pitchFamily="2" charset="2"/>
              <a:buChar char="l"/>
            </a:pPr>
            <a:r>
              <a:rPr kumimoji="0" lang="zh-TW" altLang="en-US" sz="2200" dirty="0">
                <a:solidFill>
                  <a:schemeClr val="bg1"/>
                </a:solidFill>
                <a:latin typeface="微軟正黑體" pitchFamily="34" charset="-120"/>
              </a:rPr>
              <a:t>會計師查核制度</a:t>
            </a:r>
          </a:p>
        </p:txBody>
      </p:sp>
    </p:spTree>
    <p:extLst>
      <p:ext uri="{BB962C8B-B14F-4D97-AF65-F5344CB8AC3E}">
        <p14:creationId xmlns:p14="http://schemas.microsoft.com/office/powerpoint/2010/main" val="9305525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bwMode="auto">
          <a:xfrm>
            <a:off x="1352550" y="254000"/>
            <a:ext cx="7640612" cy="838200"/>
          </a:xfr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r>
              <a:rPr lang="zh-TW" altLang="en-US" sz="3400" b="1" dirty="0" smtClean="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本會近期強化內</a:t>
            </a:r>
            <a:r>
              <a:rPr lang="zh-TW" altLang="en-US" sz="3400"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控內稽</a:t>
            </a:r>
            <a:r>
              <a:rPr lang="zh-TW" altLang="en-US" sz="3400" b="1" dirty="0" smtClean="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之措施</a:t>
            </a:r>
            <a:endParaRPr lang="zh-TW" altLang="en-US" sz="3400"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endParaRPr>
          </a:p>
        </p:txBody>
      </p:sp>
      <p:sp>
        <p:nvSpPr>
          <p:cNvPr id="18435" name="Rectangle 3"/>
          <p:cNvSpPr>
            <a:spLocks noGrp="1"/>
          </p:cNvSpPr>
          <p:nvPr>
            <p:ph type="body" idx="4294967295"/>
          </p:nvPr>
        </p:nvSpPr>
        <p:spPr>
          <a:xfrm>
            <a:off x="304800" y="1341438"/>
            <a:ext cx="8382000" cy="5516562"/>
          </a:xfrm>
        </p:spPr>
        <p:txBody>
          <a:bodyPr>
            <a:normAutofit fontScale="92500"/>
          </a:bodyPr>
          <a:lstStyle/>
          <a:p>
            <a:pPr marL="361950" indent="-361950" algn="just">
              <a:buFont typeface="Wingdings" panose="05000000000000000000" pitchFamily="2" charset="2"/>
              <a:buChar char="n"/>
            </a:pPr>
            <a:r>
              <a:rPr lang="zh-TW" altLang="en-US" sz="3200" b="1" dirty="0" smtClean="0">
                <a:solidFill>
                  <a:srgbClr val="003366"/>
                </a:solidFill>
                <a:latin typeface="微軟正黑體" panose="020B0604030504040204" pitchFamily="34" charset="-120"/>
                <a:ea typeface="微軟正黑體" panose="020B0604030504040204" pitchFamily="34" charset="-120"/>
              </a:rPr>
              <a:t>為強化保險公司內控內稽功能，確保對本會增訂、修正發布保險法令或重要函釋</a:t>
            </a:r>
            <a:r>
              <a:rPr lang="en-US" altLang="zh-TW" sz="3200" b="1" dirty="0" smtClean="0">
                <a:solidFill>
                  <a:srgbClr val="003366"/>
                </a:solidFill>
                <a:latin typeface="微軟正黑體" panose="020B0604030504040204" pitchFamily="34" charset="-120"/>
                <a:ea typeface="微軟正黑體" panose="020B0604030504040204" pitchFamily="34" charset="-120"/>
              </a:rPr>
              <a:t>(</a:t>
            </a:r>
            <a:r>
              <a:rPr lang="zh-TW" altLang="en-US" sz="3200" b="1" dirty="0" smtClean="0">
                <a:solidFill>
                  <a:srgbClr val="003366"/>
                </a:solidFill>
                <a:latin typeface="微軟正黑體" panose="020B0604030504040204" pitchFamily="34" charset="-120"/>
                <a:ea typeface="微軟正黑體" panose="020B0604030504040204" pitchFamily="34" charset="-120"/>
              </a:rPr>
              <a:t>示</a:t>
            </a:r>
            <a:r>
              <a:rPr lang="en-US" altLang="zh-TW" sz="3200" b="1" dirty="0" smtClean="0">
                <a:solidFill>
                  <a:srgbClr val="003366"/>
                </a:solidFill>
                <a:latin typeface="微軟正黑體" panose="020B0604030504040204" pitchFamily="34" charset="-120"/>
                <a:ea typeface="微軟正黑體" panose="020B0604030504040204" pitchFamily="34" charset="-120"/>
              </a:rPr>
              <a:t>)</a:t>
            </a:r>
            <a:r>
              <a:rPr lang="zh-TW" altLang="en-US" sz="3200" b="1" dirty="0" smtClean="0">
                <a:solidFill>
                  <a:srgbClr val="003366"/>
                </a:solidFill>
                <a:latin typeface="微軟正黑體" panose="020B0604030504040204" pitchFamily="34" charset="-120"/>
                <a:ea typeface="微軟正黑體" panose="020B0604030504040204" pitchFamily="34" charset="-120"/>
              </a:rPr>
              <a:t>已確實遵行並辦理查核，請各公會按季彙整各會員之具體落實執行情形。</a:t>
            </a:r>
            <a:endParaRPr lang="en-US" altLang="zh-TW" sz="3200" b="1" dirty="0" smtClean="0">
              <a:solidFill>
                <a:srgbClr val="003366"/>
              </a:solidFill>
              <a:latin typeface="微軟正黑體" panose="020B0604030504040204" pitchFamily="34" charset="-120"/>
              <a:ea typeface="微軟正黑體" panose="020B0604030504040204" pitchFamily="34" charset="-120"/>
            </a:endParaRPr>
          </a:p>
          <a:p>
            <a:pPr lvl="1" algn="just">
              <a:spcBef>
                <a:spcPts val="1800"/>
              </a:spcBef>
              <a:buFont typeface="Wingdings" pitchFamily="2" charset="2"/>
              <a:buChar char="l"/>
            </a:pPr>
            <a:r>
              <a:rPr lang="en-US" altLang="zh-TW" sz="3000" dirty="0" smtClean="0">
                <a:solidFill>
                  <a:schemeClr val="bg1"/>
                </a:solidFill>
                <a:latin typeface="微軟正黑體" panose="020B0604030504040204" pitchFamily="34" charset="-120"/>
                <a:ea typeface="微軟正黑體" panose="020B0604030504040204" pitchFamily="34" charset="-120"/>
              </a:rPr>
              <a:t>102.2.5</a:t>
            </a:r>
            <a:r>
              <a:rPr lang="zh-TW" altLang="en-US" sz="3000" dirty="0">
                <a:solidFill>
                  <a:schemeClr val="bg1"/>
                </a:solidFill>
                <a:latin typeface="微軟正黑體" panose="020B0604030504040204" pitchFamily="34" charset="-120"/>
                <a:ea typeface="微軟正黑體" panose="020B0604030504040204" pitchFamily="34" charset="-120"/>
              </a:rPr>
              <a:t>金管保壽字第</a:t>
            </a:r>
            <a:r>
              <a:rPr lang="en-US" altLang="zh-TW" sz="3000" dirty="0">
                <a:solidFill>
                  <a:schemeClr val="bg1"/>
                </a:solidFill>
                <a:latin typeface="微軟正黑體" panose="020B0604030504040204" pitchFamily="34" charset="-120"/>
                <a:ea typeface="微軟正黑體" panose="020B0604030504040204" pitchFamily="34" charset="-120"/>
              </a:rPr>
              <a:t>10202540454</a:t>
            </a:r>
            <a:r>
              <a:rPr lang="zh-TW" altLang="en-US" sz="3000" dirty="0">
                <a:solidFill>
                  <a:schemeClr val="bg1"/>
                </a:solidFill>
                <a:latin typeface="微軟正黑體" panose="020B0604030504040204" pitchFamily="34" charset="-120"/>
                <a:ea typeface="微軟正黑體" panose="020B0604030504040204" pitchFamily="34" charset="-120"/>
              </a:rPr>
              <a:t>號</a:t>
            </a:r>
            <a:r>
              <a:rPr lang="zh-TW" altLang="en-US" sz="3000" dirty="0" smtClean="0">
                <a:solidFill>
                  <a:schemeClr val="bg1"/>
                </a:solidFill>
                <a:latin typeface="微軟正黑體" panose="020B0604030504040204" pitchFamily="34" charset="-120"/>
                <a:ea typeface="微軟正黑體" panose="020B0604030504040204" pitchFamily="34" charset="-120"/>
              </a:rPr>
              <a:t>函</a:t>
            </a:r>
            <a:endParaRPr lang="en-US" altLang="zh-TW" sz="3000" dirty="0">
              <a:solidFill>
                <a:schemeClr val="bg1"/>
              </a:solidFill>
              <a:latin typeface="微軟正黑體" panose="020B0604030504040204" pitchFamily="34" charset="-120"/>
              <a:ea typeface="微軟正黑體" panose="020B0604030504040204" pitchFamily="34" charset="-120"/>
            </a:endParaRPr>
          </a:p>
          <a:p>
            <a:pPr lvl="1" algn="just">
              <a:spcBef>
                <a:spcPts val="1800"/>
              </a:spcBef>
              <a:buFont typeface="Wingdings" pitchFamily="2" charset="2"/>
              <a:buChar char="l"/>
            </a:pPr>
            <a:r>
              <a:rPr lang="en-US" altLang="zh-TW" sz="3000" dirty="0" smtClean="0">
                <a:solidFill>
                  <a:schemeClr val="bg1"/>
                </a:solidFill>
                <a:latin typeface="微軟正黑體" panose="020B0604030504040204" pitchFamily="34" charset="-120"/>
                <a:ea typeface="微軟正黑體" panose="020B0604030504040204" pitchFamily="34" charset="-120"/>
              </a:rPr>
              <a:t>102.9.10</a:t>
            </a:r>
            <a:r>
              <a:rPr lang="zh-TW" altLang="en-US" sz="3000" dirty="0">
                <a:solidFill>
                  <a:schemeClr val="bg1"/>
                </a:solidFill>
                <a:latin typeface="微軟正黑體" panose="020B0604030504040204" pitchFamily="34" charset="-120"/>
                <a:ea typeface="微軟正黑體" panose="020B0604030504040204" pitchFamily="34" charset="-120"/>
              </a:rPr>
              <a:t>金管保壽字第</a:t>
            </a:r>
            <a:r>
              <a:rPr lang="en-US" altLang="zh-TW" sz="3000" dirty="0">
                <a:solidFill>
                  <a:schemeClr val="bg1"/>
                </a:solidFill>
                <a:latin typeface="微軟正黑體" panose="020B0604030504040204" pitchFamily="34" charset="-120"/>
                <a:ea typeface="微軟正黑體" panose="020B0604030504040204" pitchFamily="34" charset="-120"/>
              </a:rPr>
              <a:t>10202904682</a:t>
            </a:r>
            <a:r>
              <a:rPr lang="zh-TW" altLang="en-US" sz="3000" dirty="0">
                <a:solidFill>
                  <a:schemeClr val="bg1"/>
                </a:solidFill>
                <a:latin typeface="微軟正黑體" panose="020B0604030504040204" pitchFamily="34" charset="-120"/>
                <a:ea typeface="微軟正黑體" panose="020B0604030504040204" pitchFamily="34" charset="-120"/>
              </a:rPr>
              <a:t>號</a:t>
            </a:r>
            <a:r>
              <a:rPr lang="zh-TW" altLang="en-US" sz="3000" dirty="0" smtClean="0">
                <a:solidFill>
                  <a:schemeClr val="bg1"/>
                </a:solidFill>
                <a:latin typeface="微軟正黑體" panose="020B0604030504040204" pitchFamily="34" charset="-120"/>
                <a:ea typeface="微軟正黑體" panose="020B0604030504040204" pitchFamily="34" charset="-120"/>
              </a:rPr>
              <a:t>函</a:t>
            </a:r>
            <a:endParaRPr lang="en-US" altLang="zh-TW" sz="3000" dirty="0" smtClean="0">
              <a:solidFill>
                <a:schemeClr val="bg1"/>
              </a:solidFill>
              <a:latin typeface="微軟正黑體" panose="020B0604030504040204" pitchFamily="34" charset="-120"/>
              <a:ea typeface="微軟正黑體" panose="020B0604030504040204" pitchFamily="34" charset="-120"/>
            </a:endParaRPr>
          </a:p>
          <a:p>
            <a:pPr marL="361950" indent="-361950" algn="just">
              <a:spcBef>
                <a:spcPts val="2400"/>
              </a:spcBef>
              <a:buFont typeface="Wingdings" panose="05000000000000000000" pitchFamily="2" charset="2"/>
              <a:buChar char="n"/>
            </a:pPr>
            <a:r>
              <a:rPr lang="en-US" altLang="zh-TW" sz="3200" b="1" dirty="0" smtClean="0">
                <a:solidFill>
                  <a:srgbClr val="003366"/>
                </a:solidFill>
                <a:latin typeface="微軟正黑體" panose="020B0604030504040204" pitchFamily="34" charset="-120"/>
                <a:ea typeface="微軟正黑體" panose="020B0604030504040204" pitchFamily="34" charset="-120"/>
              </a:rPr>
              <a:t>103.8.8</a:t>
            </a:r>
            <a:r>
              <a:rPr lang="zh-TW" altLang="en-US" sz="3200" b="1" dirty="0" smtClean="0">
                <a:solidFill>
                  <a:srgbClr val="003366"/>
                </a:solidFill>
                <a:latin typeface="微軟正黑體" panose="020B0604030504040204" pitchFamily="34" charset="-120"/>
                <a:ea typeface="微軟正黑體" panose="020B0604030504040204" pitchFamily="34" charset="-120"/>
              </a:rPr>
              <a:t>修正「</a:t>
            </a:r>
            <a:r>
              <a:rPr lang="zh-TW" altLang="en-US" sz="3200" b="1" dirty="0">
                <a:solidFill>
                  <a:srgbClr val="003366"/>
                </a:solidFill>
                <a:latin typeface="微軟正黑體" panose="020B0604030504040204" pitchFamily="34" charset="-120"/>
                <a:ea typeface="微軟正黑體" panose="020B0604030504040204" pitchFamily="34" charset="-120"/>
              </a:rPr>
              <a:t>保險業內部控制及稽核制度實施辦法</a:t>
            </a:r>
            <a:r>
              <a:rPr lang="zh-TW" altLang="en-US" sz="3200" b="1" dirty="0" smtClean="0">
                <a:solidFill>
                  <a:srgbClr val="003366"/>
                </a:solidFill>
                <a:latin typeface="微軟正黑體" panose="020B0604030504040204" pitchFamily="34" charset="-120"/>
                <a:ea typeface="微軟正黑體" panose="020B0604030504040204" pitchFamily="34" charset="-120"/>
              </a:rPr>
              <a:t>」</a:t>
            </a:r>
            <a:endParaRPr lang="en-US" altLang="zh-TW" sz="3200" b="1" dirty="0">
              <a:solidFill>
                <a:srgbClr val="003366"/>
              </a:solidFill>
              <a:latin typeface="微軟正黑體" panose="020B0604030504040204" pitchFamily="34" charset="-120"/>
              <a:ea typeface="微軟正黑體" panose="020B0604030504040204" pitchFamily="34" charset="-120"/>
            </a:endParaRPr>
          </a:p>
          <a:p>
            <a:pPr lvl="1" algn="just">
              <a:spcBef>
                <a:spcPts val="1200"/>
              </a:spcBef>
              <a:buFont typeface="Wingdings" panose="05000000000000000000" pitchFamily="2" charset="2"/>
              <a:buChar char="l"/>
            </a:pPr>
            <a:r>
              <a:rPr lang="zh-TW" altLang="en-US" sz="3000" dirty="0">
                <a:solidFill>
                  <a:schemeClr val="bg1"/>
                </a:solidFill>
                <a:latin typeface="微軟正黑體" panose="020B0604030504040204" pitchFamily="34" charset="-120"/>
                <a:ea typeface="微軟正黑體" panose="020B0604030504040204" pitchFamily="34" charset="-120"/>
              </a:rPr>
              <a:t>強化內部稽核制度及提升內部稽核人員之適任性及專業能力，提高保險業對法令遵循制度的重視，強化法令遵循主管之專業訓練及其角色</a:t>
            </a:r>
            <a:r>
              <a:rPr lang="zh-TW" altLang="en-US" sz="3000" dirty="0" smtClean="0">
                <a:solidFill>
                  <a:schemeClr val="bg1"/>
                </a:solidFill>
                <a:latin typeface="微軟正黑體" panose="020B0604030504040204" pitchFamily="34" charset="-120"/>
                <a:ea typeface="微軟正黑體" panose="020B0604030504040204" pitchFamily="34" charset="-120"/>
              </a:rPr>
              <a:t>功能。</a:t>
            </a:r>
            <a:endParaRPr lang="en-US" altLang="zh-TW" sz="3000" dirty="0">
              <a:solidFill>
                <a:schemeClr val="bg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7055179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橢圓 13"/>
          <p:cNvSpPr/>
          <p:nvPr/>
        </p:nvSpPr>
        <p:spPr>
          <a:xfrm>
            <a:off x="612881" y="2787650"/>
            <a:ext cx="2153024" cy="2154238"/>
          </a:xfrm>
          <a:prstGeom prst="ellipse">
            <a:avLst/>
          </a:prstGeom>
          <a:solidFill>
            <a:srgbClr val="3D7AB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defRPr/>
            </a:pPr>
            <a:r>
              <a:rPr lang="zh-TW" altLang="en-US" sz="3200" b="1" dirty="0">
                <a:ln>
                  <a:solidFill>
                    <a:srgbClr val="FFFFFF"/>
                  </a:solidFill>
                </a:ln>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業務單位</a:t>
            </a:r>
            <a:endParaRPr lang="en-US" altLang="zh-TW" sz="3200" b="1" dirty="0">
              <a:ln>
                <a:solidFill>
                  <a:srgbClr val="FFFFFF"/>
                </a:solidFill>
              </a:ln>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pPr algn="ctr">
              <a:defRPr/>
            </a:pPr>
            <a:r>
              <a:rPr lang="zh-TW" altLang="en-US" sz="3200" b="1" dirty="0">
                <a:ln>
                  <a:solidFill>
                    <a:srgbClr val="FFFFFF"/>
                  </a:solidFill>
                </a:ln>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自行查核</a:t>
            </a:r>
          </a:p>
        </p:txBody>
      </p:sp>
      <p:sp>
        <p:nvSpPr>
          <p:cNvPr id="11" name="弧形 10"/>
          <p:cNvSpPr/>
          <p:nvPr/>
        </p:nvSpPr>
        <p:spPr>
          <a:xfrm>
            <a:off x="106382" y="1812926"/>
            <a:ext cx="3377198" cy="4005263"/>
          </a:xfrm>
          <a:prstGeom prst="arc">
            <a:avLst>
              <a:gd name="adj1" fmla="val 16836420"/>
              <a:gd name="adj2" fmla="val 4737216"/>
            </a:avLst>
          </a:prstGeom>
          <a:ln w="1905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TW" altLang="en-US"/>
          </a:p>
        </p:txBody>
      </p:sp>
      <p:sp>
        <p:nvSpPr>
          <p:cNvPr id="16" name="橢圓 15"/>
          <p:cNvSpPr/>
          <p:nvPr/>
        </p:nvSpPr>
        <p:spPr>
          <a:xfrm>
            <a:off x="2483281" y="1916114"/>
            <a:ext cx="1111443" cy="1112837"/>
          </a:xfrm>
          <a:prstGeom prst="ellipse">
            <a:avLst/>
          </a:prstGeom>
          <a:solidFill>
            <a:srgbClr val="B6CAD5"/>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lvl1pPr eaLnBrk="0" hangingPunct="0">
              <a:spcBef>
                <a:spcPct val="20000"/>
              </a:spcBef>
              <a:buClr>
                <a:schemeClr val="accent1"/>
              </a:buClr>
              <a:buSzPct val="70000"/>
              <a:buFont typeface="Wingdings 2" pitchFamily="18" charset="2"/>
              <a:buChar char=""/>
              <a:defRPr sz="3200">
                <a:solidFill>
                  <a:schemeClr val="tx2"/>
                </a:solidFill>
                <a:latin typeface="Franklin Gothic Book"/>
                <a:ea typeface="微軟正黑體" pitchFamily="34" charset="-120"/>
              </a:defRPr>
            </a:lvl1pPr>
            <a:lvl2pPr marL="742950" indent="-285750" eaLnBrk="0" hangingPunct="0">
              <a:spcBef>
                <a:spcPct val="20000"/>
              </a:spcBef>
              <a:buClr>
                <a:schemeClr val="accent1"/>
              </a:buClr>
              <a:buSzPct val="70000"/>
              <a:buFont typeface="Wingdings 2" pitchFamily="18" charset="2"/>
              <a:buChar char=""/>
              <a:defRPr sz="2800">
                <a:solidFill>
                  <a:schemeClr val="tx2"/>
                </a:solidFill>
                <a:latin typeface="Franklin Gothic Book"/>
                <a:ea typeface="微軟正黑體" pitchFamily="34" charset="-120"/>
              </a:defRPr>
            </a:lvl2pPr>
            <a:lvl3pPr marL="1143000" indent="-228600" eaLnBrk="0" hangingPunct="0">
              <a:spcBef>
                <a:spcPct val="20000"/>
              </a:spcBef>
              <a:buClr>
                <a:schemeClr val="accent1"/>
              </a:buClr>
              <a:buSzPct val="70000"/>
              <a:buFont typeface="Wingdings 2" pitchFamily="18" charset="2"/>
              <a:buChar char=""/>
              <a:defRPr sz="2400">
                <a:solidFill>
                  <a:schemeClr val="tx2"/>
                </a:solidFill>
                <a:latin typeface="Franklin Gothic Book"/>
                <a:ea typeface="微軟正黑體" pitchFamily="34" charset="-120"/>
              </a:defRPr>
            </a:lvl3pPr>
            <a:lvl4pPr marL="1600200" indent="-228600" eaLnBrk="0" hangingPunct="0">
              <a:spcBef>
                <a:spcPct val="20000"/>
              </a:spcBef>
              <a:buClr>
                <a:schemeClr val="accent1"/>
              </a:buClr>
              <a:buSzPct val="70000"/>
              <a:buFont typeface="Wingdings 2" pitchFamily="18" charset="2"/>
              <a:buChar char=""/>
              <a:defRPr sz="2000">
                <a:solidFill>
                  <a:schemeClr val="tx2"/>
                </a:solidFill>
                <a:latin typeface="Franklin Gothic Book"/>
                <a:ea typeface="微軟正黑體" pitchFamily="34" charset="-120"/>
              </a:defRPr>
            </a:lvl4pPr>
            <a:lvl5pPr marL="2057400" indent="-228600" eaLnBrk="0" hangingPunct="0">
              <a:spcBef>
                <a:spcPct val="20000"/>
              </a:spcBef>
              <a:buClr>
                <a:schemeClr val="accent1"/>
              </a:buClr>
              <a:buSzPct val="60000"/>
              <a:buFont typeface="Wingdings 2" pitchFamily="18" charset="2"/>
              <a:buChar char=""/>
              <a:defRPr>
                <a:solidFill>
                  <a:schemeClr val="tx2"/>
                </a:solidFill>
                <a:latin typeface="Franklin Gothic Book"/>
                <a:ea typeface="微軟正黑體" pitchFamily="34" charset="-120"/>
              </a:defRPr>
            </a:lvl5pPr>
            <a:lvl6pPr marL="2514600" indent="-228600" eaLnBrk="0" fontAlgn="base" hangingPunct="0">
              <a:spcBef>
                <a:spcPct val="20000"/>
              </a:spcBef>
              <a:spcAft>
                <a:spcPct val="0"/>
              </a:spcAft>
              <a:buClr>
                <a:schemeClr val="accent1"/>
              </a:buClr>
              <a:buSzPct val="60000"/>
              <a:buFont typeface="Wingdings 2" pitchFamily="18" charset="2"/>
              <a:buChar char=""/>
              <a:defRPr>
                <a:solidFill>
                  <a:schemeClr val="tx2"/>
                </a:solidFill>
                <a:latin typeface="Franklin Gothic Book"/>
                <a:ea typeface="微軟正黑體" pitchFamily="34" charset="-120"/>
              </a:defRPr>
            </a:lvl6pPr>
            <a:lvl7pPr marL="2971800" indent="-228600" eaLnBrk="0" fontAlgn="base" hangingPunct="0">
              <a:spcBef>
                <a:spcPct val="20000"/>
              </a:spcBef>
              <a:spcAft>
                <a:spcPct val="0"/>
              </a:spcAft>
              <a:buClr>
                <a:schemeClr val="accent1"/>
              </a:buClr>
              <a:buSzPct val="60000"/>
              <a:buFont typeface="Wingdings 2" pitchFamily="18" charset="2"/>
              <a:buChar char=""/>
              <a:defRPr>
                <a:solidFill>
                  <a:schemeClr val="tx2"/>
                </a:solidFill>
                <a:latin typeface="Franklin Gothic Book"/>
                <a:ea typeface="微軟正黑體" pitchFamily="34" charset="-120"/>
              </a:defRPr>
            </a:lvl7pPr>
            <a:lvl8pPr marL="3429000" indent="-228600" eaLnBrk="0" fontAlgn="base" hangingPunct="0">
              <a:spcBef>
                <a:spcPct val="20000"/>
              </a:spcBef>
              <a:spcAft>
                <a:spcPct val="0"/>
              </a:spcAft>
              <a:buClr>
                <a:schemeClr val="accent1"/>
              </a:buClr>
              <a:buSzPct val="60000"/>
              <a:buFont typeface="Wingdings 2" pitchFamily="18" charset="2"/>
              <a:buChar char=""/>
              <a:defRPr>
                <a:solidFill>
                  <a:schemeClr val="tx2"/>
                </a:solidFill>
                <a:latin typeface="Franklin Gothic Book"/>
                <a:ea typeface="微軟正黑體" pitchFamily="34" charset="-120"/>
              </a:defRPr>
            </a:lvl8pPr>
            <a:lvl9pPr marL="3886200" indent="-228600" eaLnBrk="0" fontAlgn="base" hangingPunct="0">
              <a:spcBef>
                <a:spcPct val="20000"/>
              </a:spcBef>
              <a:spcAft>
                <a:spcPct val="0"/>
              </a:spcAft>
              <a:buClr>
                <a:schemeClr val="accent1"/>
              </a:buClr>
              <a:buSzPct val="60000"/>
              <a:buFont typeface="Wingdings 2" pitchFamily="18" charset="2"/>
              <a:buChar char=""/>
              <a:defRPr>
                <a:solidFill>
                  <a:schemeClr val="tx2"/>
                </a:solidFill>
                <a:latin typeface="Franklin Gothic Book"/>
                <a:ea typeface="微軟正黑體" pitchFamily="34" charset="-120"/>
              </a:defRPr>
            </a:lvl9pPr>
          </a:lstStyle>
          <a:p>
            <a:pPr algn="ctr" eaLnBrk="1" hangingPunct="1">
              <a:spcBef>
                <a:spcPct val="0"/>
              </a:spcBef>
              <a:buClrTx/>
              <a:buSzTx/>
              <a:buFontTx/>
              <a:buNone/>
              <a:defRPr/>
            </a:pPr>
            <a:r>
              <a:rPr lang="zh-TW" altLang="en-US" sz="2600" b="1" dirty="0" smtClean="0">
                <a:solidFill>
                  <a:schemeClr val="bg1"/>
                </a:solidFill>
                <a:latin typeface="微軟正黑體" panose="020B0604030504040204" pitchFamily="34" charset="-120"/>
              </a:rPr>
              <a:t>年</a:t>
            </a:r>
            <a:r>
              <a:rPr lang="en-US" altLang="zh-TW" sz="2600" b="1" dirty="0" smtClean="0">
                <a:solidFill>
                  <a:schemeClr val="bg1"/>
                </a:solidFill>
                <a:latin typeface="微軟正黑體" panose="020B0604030504040204" pitchFamily="34" charset="-120"/>
              </a:rPr>
              <a:t>/</a:t>
            </a:r>
            <a:r>
              <a:rPr lang="zh-TW" altLang="en-US" sz="2600" b="1" dirty="0" smtClean="0">
                <a:solidFill>
                  <a:schemeClr val="bg1"/>
                </a:solidFill>
                <a:latin typeface="微軟正黑體" panose="020B0604030504040204" pitchFamily="34" charset="-120"/>
              </a:rPr>
              <a:t>專案</a:t>
            </a:r>
          </a:p>
        </p:txBody>
      </p:sp>
      <p:sp>
        <p:nvSpPr>
          <p:cNvPr id="17" name="橢圓 16"/>
          <p:cNvSpPr/>
          <p:nvPr/>
        </p:nvSpPr>
        <p:spPr>
          <a:xfrm>
            <a:off x="2954852" y="3284539"/>
            <a:ext cx="1113030" cy="1112837"/>
          </a:xfrm>
          <a:prstGeom prst="ellipse">
            <a:avLst/>
          </a:prstGeom>
          <a:solidFill>
            <a:srgbClr val="B6CAD5"/>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spcBef>
                <a:spcPct val="0"/>
              </a:spcBef>
            </a:pPr>
            <a:r>
              <a:rPr lang="zh-TW" altLang="en-US" sz="2600" b="1" dirty="0">
                <a:solidFill>
                  <a:schemeClr val="bg1"/>
                </a:solidFill>
                <a:latin typeface="微軟正黑體" panose="020B0604030504040204" pitchFamily="34" charset="-120"/>
                <a:ea typeface="微軟正黑體" pitchFamily="34" charset="-120"/>
              </a:rPr>
              <a:t>非原經</a:t>
            </a:r>
            <a:endParaRPr lang="en-US" altLang="zh-TW" sz="2600" b="1" dirty="0">
              <a:solidFill>
                <a:schemeClr val="bg1"/>
              </a:solidFill>
              <a:latin typeface="微軟正黑體" panose="020B0604030504040204" pitchFamily="34" charset="-120"/>
              <a:ea typeface="微軟正黑體" pitchFamily="34" charset="-120"/>
            </a:endParaRPr>
          </a:p>
          <a:p>
            <a:pPr algn="ctr">
              <a:spcBef>
                <a:spcPct val="0"/>
              </a:spcBef>
            </a:pPr>
            <a:r>
              <a:rPr lang="zh-TW" altLang="en-US" sz="2600" b="1" dirty="0">
                <a:solidFill>
                  <a:schemeClr val="bg1"/>
                </a:solidFill>
                <a:latin typeface="微軟正黑體" panose="020B0604030504040204" pitchFamily="34" charset="-120"/>
                <a:ea typeface="微軟正黑體" pitchFamily="34" charset="-120"/>
              </a:rPr>
              <a:t>辦人員</a:t>
            </a:r>
          </a:p>
        </p:txBody>
      </p:sp>
      <p:sp>
        <p:nvSpPr>
          <p:cNvPr id="18" name="橢圓 17"/>
          <p:cNvSpPr/>
          <p:nvPr/>
        </p:nvSpPr>
        <p:spPr>
          <a:xfrm>
            <a:off x="2483281" y="4621213"/>
            <a:ext cx="1111443" cy="1111250"/>
          </a:xfrm>
          <a:prstGeom prst="ellipse">
            <a:avLst/>
          </a:prstGeom>
          <a:solidFill>
            <a:srgbClr val="B6CAD5"/>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spcBef>
                <a:spcPct val="0"/>
              </a:spcBef>
            </a:pPr>
            <a:r>
              <a:rPr lang="zh-TW" altLang="en-US" sz="2600" b="1" dirty="0">
                <a:solidFill>
                  <a:schemeClr val="bg1"/>
                </a:solidFill>
                <a:latin typeface="微軟正黑體" panose="020B0604030504040204" pitchFamily="34" charset="-120"/>
                <a:ea typeface="微軟正黑體" pitchFamily="34" charset="-120"/>
              </a:rPr>
              <a:t>查核</a:t>
            </a:r>
            <a:endParaRPr lang="en-US" altLang="zh-TW" sz="2600" b="1" dirty="0">
              <a:solidFill>
                <a:schemeClr val="bg1"/>
              </a:solidFill>
              <a:latin typeface="微軟正黑體" panose="020B0604030504040204" pitchFamily="34" charset="-120"/>
              <a:ea typeface="微軟正黑體" pitchFamily="34" charset="-120"/>
            </a:endParaRPr>
          </a:p>
          <a:p>
            <a:pPr algn="ctr">
              <a:spcBef>
                <a:spcPct val="0"/>
              </a:spcBef>
            </a:pPr>
            <a:r>
              <a:rPr lang="zh-TW" altLang="en-US" sz="2600" b="1" dirty="0">
                <a:solidFill>
                  <a:schemeClr val="bg1"/>
                </a:solidFill>
                <a:latin typeface="微軟正黑體" panose="020B0604030504040204" pitchFamily="34" charset="-120"/>
                <a:ea typeface="微軟正黑體" pitchFamily="34" charset="-120"/>
              </a:rPr>
              <a:t>訓練</a:t>
            </a:r>
          </a:p>
        </p:txBody>
      </p:sp>
      <p:sp>
        <p:nvSpPr>
          <p:cNvPr id="3" name="矩形 2"/>
          <p:cNvSpPr/>
          <p:nvPr/>
        </p:nvSpPr>
        <p:spPr>
          <a:xfrm>
            <a:off x="5013434" y="2058515"/>
            <a:ext cx="3592509" cy="1010769"/>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just"/>
            <a:r>
              <a:rPr lang="zh-TW" altLang="en-US" sz="3000" b="1" dirty="0">
                <a:solidFill>
                  <a:schemeClr val="bg1"/>
                </a:solidFill>
                <a:latin typeface="微軟正黑體" panose="020B0604030504040204" pitchFamily="34" charset="-120"/>
                <a:ea typeface="微軟正黑體" panose="020B0604030504040204" pitchFamily="34" charset="-120"/>
              </a:rPr>
              <a:t>     及早發現缺失，</a:t>
            </a:r>
            <a:endParaRPr lang="en-US" altLang="zh-TW" sz="3000" b="1" dirty="0">
              <a:solidFill>
                <a:schemeClr val="bg1"/>
              </a:solidFill>
              <a:latin typeface="微軟正黑體" panose="020B0604030504040204" pitchFamily="34" charset="-120"/>
              <a:ea typeface="微軟正黑體" panose="020B0604030504040204" pitchFamily="34" charset="-120"/>
            </a:endParaRPr>
          </a:p>
          <a:p>
            <a:pPr algn="just"/>
            <a:r>
              <a:rPr lang="zh-TW" altLang="en-US" sz="3000" b="1" dirty="0">
                <a:solidFill>
                  <a:schemeClr val="bg1"/>
                </a:solidFill>
                <a:latin typeface="微軟正黑體" panose="020B0604030504040204" pitchFamily="34" charset="-120"/>
                <a:ea typeface="微軟正黑體" panose="020B0604030504040204" pitchFamily="34" charset="-120"/>
              </a:rPr>
              <a:t>     適時予以改正</a:t>
            </a:r>
          </a:p>
        </p:txBody>
      </p:sp>
      <p:sp>
        <p:nvSpPr>
          <p:cNvPr id="10" name="矩形 9"/>
          <p:cNvSpPr/>
          <p:nvPr/>
        </p:nvSpPr>
        <p:spPr>
          <a:xfrm>
            <a:off x="5013434" y="3282013"/>
            <a:ext cx="3592509" cy="1011039"/>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just"/>
            <a:r>
              <a:rPr lang="zh-TW" altLang="en-US" sz="3000" b="1" dirty="0">
                <a:solidFill>
                  <a:schemeClr val="bg1"/>
                </a:solidFill>
                <a:latin typeface="微軟正黑體" panose="020B0604030504040204" pitchFamily="34" charset="-120"/>
                <a:ea typeface="微軟正黑體" panose="020B0604030504040204" pitchFamily="34" charset="-120"/>
              </a:rPr>
              <a:t>    </a:t>
            </a:r>
            <a:r>
              <a:rPr lang="zh-TW" altLang="en-US" sz="3000" b="1" dirty="0" smtClean="0">
                <a:solidFill>
                  <a:schemeClr val="bg1"/>
                </a:solidFill>
                <a:latin typeface="微軟正黑體" panose="020B0604030504040204" pitchFamily="34" charset="-120"/>
                <a:ea typeface="微軟正黑體" panose="020B0604030504040204" pitchFamily="34" charset="-120"/>
              </a:rPr>
              <a:t> 加強</a:t>
            </a:r>
            <a:r>
              <a:rPr lang="zh-TW" altLang="en-US" sz="3000" b="1" dirty="0">
                <a:solidFill>
                  <a:schemeClr val="bg1"/>
                </a:solidFill>
                <a:latin typeface="微軟正黑體" panose="020B0604030504040204" pitchFamily="34" charset="-120"/>
                <a:ea typeface="微軟正黑體" panose="020B0604030504040204" pitchFamily="34" charset="-120"/>
              </a:rPr>
              <a:t>內部牽制，</a:t>
            </a:r>
            <a:endParaRPr lang="en-US" altLang="zh-TW" sz="3000" b="1" dirty="0">
              <a:solidFill>
                <a:schemeClr val="bg1"/>
              </a:solidFill>
              <a:latin typeface="微軟正黑體" panose="020B0604030504040204" pitchFamily="34" charset="-120"/>
              <a:ea typeface="微軟正黑體" panose="020B0604030504040204" pitchFamily="34" charset="-120"/>
            </a:endParaRPr>
          </a:p>
          <a:p>
            <a:pPr algn="just"/>
            <a:r>
              <a:rPr lang="zh-TW" altLang="en-US" sz="3000" b="1" dirty="0">
                <a:solidFill>
                  <a:schemeClr val="bg1"/>
                </a:solidFill>
                <a:latin typeface="微軟正黑體" panose="020B0604030504040204" pitchFamily="34" charset="-120"/>
                <a:ea typeface="微軟正黑體" panose="020B0604030504040204" pitchFamily="34" charset="-120"/>
              </a:rPr>
              <a:t>    </a:t>
            </a:r>
            <a:r>
              <a:rPr lang="zh-TW" altLang="en-US" sz="3000" b="1" dirty="0" smtClean="0">
                <a:solidFill>
                  <a:schemeClr val="bg1"/>
                </a:solidFill>
                <a:latin typeface="微軟正黑體" panose="020B0604030504040204" pitchFamily="34" charset="-120"/>
                <a:ea typeface="微軟正黑體" panose="020B0604030504040204" pitchFamily="34" charset="-120"/>
              </a:rPr>
              <a:t> 防止</a:t>
            </a:r>
            <a:r>
              <a:rPr lang="zh-TW" altLang="en-US" sz="3000" b="1" dirty="0">
                <a:solidFill>
                  <a:schemeClr val="bg1"/>
                </a:solidFill>
                <a:latin typeface="微軟正黑體" panose="020B0604030504040204" pitchFamily="34" charset="-120"/>
                <a:ea typeface="微軟正黑體" panose="020B0604030504040204" pitchFamily="34" charset="-120"/>
              </a:rPr>
              <a:t>弊端發生</a:t>
            </a:r>
          </a:p>
        </p:txBody>
      </p:sp>
      <p:sp>
        <p:nvSpPr>
          <p:cNvPr id="12" name="矩形 11"/>
          <p:cNvSpPr/>
          <p:nvPr/>
        </p:nvSpPr>
        <p:spPr>
          <a:xfrm>
            <a:off x="5013434" y="4508686"/>
            <a:ext cx="3592509" cy="101104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just">
              <a:defRPr/>
            </a:pPr>
            <a:r>
              <a:rPr lang="zh-TW" altLang="en-US" sz="3000" b="1" dirty="0">
                <a:solidFill>
                  <a:schemeClr val="bg1"/>
                </a:solidFill>
                <a:latin typeface="微軟正黑體" panose="020B0604030504040204" pitchFamily="34" charset="-120"/>
                <a:ea typeface="微軟正黑體" panose="020B0604030504040204" pitchFamily="34" charset="-120"/>
              </a:rPr>
              <a:t>    </a:t>
            </a:r>
            <a:r>
              <a:rPr lang="zh-TW" altLang="en-US" sz="3000" b="1" dirty="0" smtClean="0">
                <a:solidFill>
                  <a:schemeClr val="bg1"/>
                </a:solidFill>
                <a:latin typeface="微軟正黑體" panose="020B0604030504040204" pitchFamily="34" charset="-120"/>
                <a:ea typeface="微軟正黑體" panose="020B0604030504040204" pitchFamily="34" charset="-120"/>
              </a:rPr>
              <a:t> 落實</a:t>
            </a:r>
            <a:r>
              <a:rPr lang="zh-TW" altLang="en-US" sz="3000" b="1" dirty="0">
                <a:solidFill>
                  <a:schemeClr val="bg1"/>
                </a:solidFill>
                <a:latin typeface="微軟正黑體" panose="020B0604030504040204" pitchFamily="34" charset="-120"/>
                <a:ea typeface="微軟正黑體" panose="020B0604030504040204" pitchFamily="34" charset="-120"/>
              </a:rPr>
              <a:t>自我監督，</a:t>
            </a:r>
            <a:endParaRPr lang="en-US" altLang="zh-TW" sz="3000" b="1" dirty="0">
              <a:solidFill>
                <a:schemeClr val="bg1"/>
              </a:solidFill>
              <a:latin typeface="微軟正黑體" panose="020B0604030504040204" pitchFamily="34" charset="-120"/>
              <a:ea typeface="微軟正黑體" panose="020B0604030504040204" pitchFamily="34" charset="-120"/>
            </a:endParaRPr>
          </a:p>
          <a:p>
            <a:pPr algn="just">
              <a:defRPr/>
            </a:pPr>
            <a:r>
              <a:rPr lang="zh-TW" altLang="en-US" sz="3000" b="1" dirty="0">
                <a:solidFill>
                  <a:schemeClr val="bg1"/>
                </a:solidFill>
                <a:latin typeface="微軟正黑體" panose="020B0604030504040204" pitchFamily="34" charset="-120"/>
                <a:ea typeface="微軟正黑體" panose="020B0604030504040204" pitchFamily="34" charset="-120"/>
              </a:rPr>
              <a:t>   </a:t>
            </a:r>
            <a:r>
              <a:rPr lang="zh-TW" altLang="en-US" sz="3000" b="1" dirty="0" smtClean="0">
                <a:solidFill>
                  <a:schemeClr val="bg1"/>
                </a:solidFill>
                <a:latin typeface="微軟正黑體" panose="020B0604030504040204" pitchFamily="34" charset="-120"/>
                <a:ea typeface="微軟正黑體" panose="020B0604030504040204" pitchFamily="34" charset="-120"/>
              </a:rPr>
              <a:t>  </a:t>
            </a:r>
            <a:r>
              <a:rPr lang="zh-TW" altLang="en-US" sz="3000" b="1" dirty="0">
                <a:solidFill>
                  <a:schemeClr val="bg1"/>
                </a:solidFill>
                <a:latin typeface="微軟正黑體" panose="020B0604030504040204" pitchFamily="34" charset="-120"/>
                <a:ea typeface="微軟正黑體" panose="020B0604030504040204" pitchFamily="34" charset="-120"/>
              </a:rPr>
              <a:t>提昇內稽效率</a:t>
            </a:r>
          </a:p>
        </p:txBody>
      </p:sp>
      <p:sp>
        <p:nvSpPr>
          <p:cNvPr id="15" name="Rectangle 2"/>
          <p:cNvSpPr>
            <a:spLocks noGrp="1" noChangeArrowheads="1"/>
          </p:cNvSpPr>
          <p:nvPr>
            <p:ph type="title" idx="4294967295"/>
          </p:nvPr>
        </p:nvSpPr>
        <p:spPr bwMode="auto">
          <a:xfrm>
            <a:off x="1352550" y="285750"/>
            <a:ext cx="7640612" cy="806450"/>
          </a:xfr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第一道防線 </a:t>
            </a:r>
            <a:r>
              <a:rPr lang="en-US" altLang="zh-TW"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a:t>
            </a:r>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 業務單位之自我管控</a:t>
            </a:r>
          </a:p>
        </p:txBody>
      </p:sp>
    </p:spTree>
    <p:extLst>
      <p:ext uri="{BB962C8B-B14F-4D97-AF65-F5344CB8AC3E}">
        <p14:creationId xmlns:p14="http://schemas.microsoft.com/office/powerpoint/2010/main" val="38458609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8" name="矩形 23"/>
          <p:cNvGrpSpPr>
            <a:grpSpLocks/>
          </p:cNvGrpSpPr>
          <p:nvPr/>
        </p:nvGrpSpPr>
        <p:grpSpPr bwMode="auto">
          <a:xfrm>
            <a:off x="4140747" y="1341439"/>
            <a:ext cx="4734920" cy="1582737"/>
            <a:chOff x="2834" y="2085"/>
            <a:chExt cx="2857" cy="1406"/>
          </a:xfrm>
        </p:grpSpPr>
        <p:pic>
          <p:nvPicPr>
            <p:cNvPr id="24594" name="矩形 2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4" y="2085"/>
              <a:ext cx="2857" cy="1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95" name="Text Box 37"/>
            <p:cNvSpPr txBox="1">
              <a:spLocks noChangeArrowheads="1"/>
            </p:cNvSpPr>
            <p:nvPr/>
          </p:nvSpPr>
          <p:spPr bwMode="auto">
            <a:xfrm>
              <a:off x="2835" y="2085"/>
              <a:ext cx="2857" cy="1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36000" bIns="0" anchor="ctr"/>
            <a:lstStyle>
              <a:lvl1pPr marL="231775" indent="-231775">
                <a:defRPr sz="3200">
                  <a:solidFill>
                    <a:schemeClr val="tx2"/>
                  </a:solidFill>
                  <a:latin typeface="Franklin Gothic Book" pitchFamily="34" charset="0"/>
                  <a:ea typeface="微軟正黑體" pitchFamily="34" charset="-120"/>
                </a:defRPr>
              </a:lvl1pPr>
              <a:lvl2pPr>
                <a:defRPr sz="2800">
                  <a:solidFill>
                    <a:schemeClr val="tx2"/>
                  </a:solidFill>
                  <a:latin typeface="Franklin Gothic Book" pitchFamily="34" charset="0"/>
                  <a:ea typeface="微軟正黑體" pitchFamily="34" charset="-120"/>
                </a:defRPr>
              </a:lvl2pPr>
              <a:lvl3pPr>
                <a:defRPr sz="2400">
                  <a:solidFill>
                    <a:schemeClr val="tx2"/>
                  </a:solidFill>
                  <a:latin typeface="Franklin Gothic Book" pitchFamily="34" charset="0"/>
                  <a:ea typeface="微軟正黑體" pitchFamily="34" charset="-120"/>
                </a:defRPr>
              </a:lvl3pPr>
              <a:lvl4pPr>
                <a:defRPr sz="2000">
                  <a:solidFill>
                    <a:schemeClr val="tx2"/>
                  </a:solidFill>
                  <a:latin typeface="Franklin Gothic Book" pitchFamily="34" charset="0"/>
                  <a:ea typeface="微軟正黑體" pitchFamily="34" charset="-120"/>
                </a:defRPr>
              </a:lvl4pPr>
              <a:lvl5pPr>
                <a:defRPr>
                  <a:solidFill>
                    <a:schemeClr val="tx2"/>
                  </a:solidFill>
                  <a:latin typeface="Franklin Gothic Book" pitchFamily="34" charset="0"/>
                  <a:ea typeface="微軟正黑體" pitchFamily="34" charset="-120"/>
                </a:defRPr>
              </a:lvl5pPr>
              <a:lvl6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6pPr>
              <a:lvl7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7pPr>
              <a:lvl8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8pPr>
              <a:lvl9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9pPr>
            </a:lstStyle>
            <a:p>
              <a:r>
                <a:rPr lang="en-US" altLang="zh-TW" sz="1600" b="1" dirty="0">
                  <a:solidFill>
                    <a:schemeClr val="bg1"/>
                  </a:solidFill>
                  <a:latin typeface="微軟正黑體" pitchFamily="34" charset="-120"/>
                </a:rPr>
                <a:t>●</a:t>
              </a:r>
              <a:r>
                <a:rPr lang="zh-TW" altLang="en-US" sz="2600" b="1" dirty="0">
                  <a:solidFill>
                    <a:schemeClr val="bg1"/>
                  </a:solidFill>
                  <a:latin typeface="微軟正黑體" pitchFamily="34" charset="-120"/>
                </a:rPr>
                <a:t>擬訂法令遵循計畫；</a:t>
              </a:r>
              <a:r>
                <a:rPr lang="zh-TW" altLang="zh-TW" sz="2600" b="1" dirty="0">
                  <a:solidFill>
                    <a:schemeClr val="bg1"/>
                  </a:solidFill>
                  <a:latin typeface="微軟正黑體" pitchFamily="34" charset="-120"/>
                </a:rPr>
                <a:t>建立</a:t>
              </a:r>
              <a:r>
                <a:rPr lang="zh-TW" altLang="en-US" sz="2600" b="1" dirty="0">
                  <a:solidFill>
                    <a:schemeClr val="bg1"/>
                  </a:solidFill>
                  <a:latin typeface="微軟正黑體" pitchFamily="34" charset="-120"/>
                </a:rPr>
                <a:t>風險控管機制</a:t>
              </a:r>
              <a:endParaRPr lang="en-US" altLang="zh-TW" sz="2600" b="1" dirty="0">
                <a:solidFill>
                  <a:schemeClr val="bg1"/>
                </a:solidFill>
                <a:latin typeface="微軟正黑體" pitchFamily="34" charset="-120"/>
              </a:endParaRPr>
            </a:p>
            <a:p>
              <a:r>
                <a:rPr lang="en-US" altLang="zh-TW" sz="1600" b="1" dirty="0">
                  <a:solidFill>
                    <a:schemeClr val="bg1"/>
                  </a:solidFill>
                  <a:latin typeface="微軟正黑體" pitchFamily="34" charset="-120"/>
                </a:rPr>
                <a:t>●</a:t>
              </a:r>
              <a:r>
                <a:rPr lang="zh-TW" altLang="en-US" sz="2600" b="1" dirty="0">
                  <a:solidFill>
                    <a:schemeClr val="bg1"/>
                  </a:solidFill>
                  <a:latin typeface="微軟正黑體" pitchFamily="34" charset="-120"/>
                </a:rPr>
                <a:t>教育訓練、業務宣導及法令傳達</a:t>
              </a:r>
            </a:p>
          </p:txBody>
        </p:sp>
      </p:grpSp>
      <p:grpSp>
        <p:nvGrpSpPr>
          <p:cNvPr id="24579" name="矩形 23"/>
          <p:cNvGrpSpPr>
            <a:grpSpLocks/>
          </p:cNvGrpSpPr>
          <p:nvPr/>
        </p:nvGrpSpPr>
        <p:grpSpPr bwMode="auto">
          <a:xfrm>
            <a:off x="4140747" y="3098800"/>
            <a:ext cx="4734920" cy="1582738"/>
            <a:chOff x="2834" y="2085"/>
            <a:chExt cx="2857" cy="1406"/>
          </a:xfrm>
        </p:grpSpPr>
        <p:pic>
          <p:nvPicPr>
            <p:cNvPr id="24592" name="矩形 2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4" y="2085"/>
              <a:ext cx="2857" cy="1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9" name="Text Box 40"/>
            <p:cNvSpPr txBox="1">
              <a:spLocks noChangeArrowheads="1"/>
            </p:cNvSpPr>
            <p:nvPr/>
          </p:nvSpPr>
          <p:spPr bwMode="auto">
            <a:xfrm>
              <a:off x="2835" y="2085"/>
              <a:ext cx="2857" cy="1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36000" bIns="0" anchor="ctr"/>
            <a:lstStyle>
              <a:lvl1pPr marL="203200" indent="-203200">
                <a:defRPr sz="3200">
                  <a:solidFill>
                    <a:schemeClr val="tx2"/>
                  </a:solidFill>
                  <a:latin typeface="Franklin Gothic Book" pitchFamily="34" charset="0"/>
                  <a:ea typeface="微軟正黑體" pitchFamily="34" charset="-120"/>
                </a:defRPr>
              </a:lvl1pPr>
              <a:lvl2pPr>
                <a:defRPr sz="2800">
                  <a:solidFill>
                    <a:schemeClr val="tx2"/>
                  </a:solidFill>
                  <a:latin typeface="Franklin Gothic Book" pitchFamily="34" charset="0"/>
                  <a:ea typeface="微軟正黑體" pitchFamily="34" charset="-120"/>
                </a:defRPr>
              </a:lvl2pPr>
              <a:lvl3pPr>
                <a:defRPr sz="2400">
                  <a:solidFill>
                    <a:schemeClr val="tx2"/>
                  </a:solidFill>
                  <a:latin typeface="Franklin Gothic Book" pitchFamily="34" charset="0"/>
                  <a:ea typeface="微軟正黑體" pitchFamily="34" charset="-120"/>
                </a:defRPr>
              </a:lvl3pPr>
              <a:lvl4pPr>
                <a:defRPr sz="2000">
                  <a:solidFill>
                    <a:schemeClr val="tx2"/>
                  </a:solidFill>
                  <a:latin typeface="Franklin Gothic Book" pitchFamily="34" charset="0"/>
                  <a:ea typeface="微軟正黑體" pitchFamily="34" charset="-120"/>
                </a:defRPr>
              </a:lvl4pPr>
              <a:lvl5pPr>
                <a:defRPr>
                  <a:solidFill>
                    <a:schemeClr val="tx2"/>
                  </a:solidFill>
                  <a:latin typeface="Franklin Gothic Book" pitchFamily="34" charset="0"/>
                  <a:ea typeface="微軟正黑體" pitchFamily="34" charset="-120"/>
                </a:defRPr>
              </a:lvl5pPr>
              <a:lvl6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6pPr>
              <a:lvl7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7pPr>
              <a:lvl8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8pPr>
              <a:lvl9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9pPr>
            </a:lstStyle>
            <a:p>
              <a:pPr marL="228600" indent="-228600">
                <a:defRPr/>
              </a:pPr>
              <a:r>
                <a:rPr lang="en-US" altLang="zh-TW" sz="1600" b="1" dirty="0">
                  <a:solidFill>
                    <a:schemeClr val="bg1"/>
                  </a:solidFill>
                  <a:latin typeface="微軟正黑體" pitchFamily="34" charset="-120"/>
                </a:rPr>
                <a:t>●</a:t>
              </a:r>
              <a:r>
                <a:rPr lang="zh-TW" altLang="en-US" sz="2600" b="1" dirty="0" smtClean="0">
                  <a:solidFill>
                    <a:schemeClr val="bg1"/>
                  </a:solidFill>
                  <a:latin typeface="微軟正黑體" pitchFamily="34" charset="-120"/>
                </a:rPr>
                <a:t>注意法令修訂，配合修正內規</a:t>
              </a:r>
              <a:endParaRPr lang="en-US" altLang="zh-TW" sz="2600" b="1" dirty="0" smtClean="0">
                <a:solidFill>
                  <a:schemeClr val="bg1"/>
                </a:solidFill>
                <a:latin typeface="微軟正黑體" pitchFamily="34" charset="-120"/>
              </a:endParaRPr>
            </a:p>
            <a:p>
              <a:pPr marL="228600" indent="-228600">
                <a:defRPr/>
              </a:pPr>
              <a:endParaRPr lang="en-US" altLang="zh-TW" sz="1000" b="1" dirty="0">
                <a:solidFill>
                  <a:schemeClr val="bg1"/>
                </a:solidFill>
                <a:latin typeface="微軟正黑體" pitchFamily="34" charset="-120"/>
              </a:endParaRPr>
            </a:p>
            <a:p>
              <a:pPr marL="228600" indent="-228600">
                <a:defRPr/>
              </a:pPr>
              <a:r>
                <a:rPr lang="en-US" altLang="zh-TW" sz="1600" b="1" dirty="0" smtClean="0">
                  <a:solidFill>
                    <a:schemeClr val="bg1"/>
                  </a:solidFill>
                  <a:latin typeface="微軟正黑體" pitchFamily="34" charset="-120"/>
                </a:rPr>
                <a:t>●</a:t>
              </a:r>
              <a:r>
                <a:rPr lang="zh-TW" altLang="en-US" sz="2600" b="1" dirty="0" smtClean="0">
                  <a:solidFill>
                    <a:schemeClr val="bg1"/>
                  </a:solidFill>
                  <a:latin typeface="微軟正黑體" pitchFamily="34" charset="-120"/>
                </a:rPr>
                <a:t>辨識風險變動，檢討因應策略</a:t>
              </a:r>
            </a:p>
          </p:txBody>
        </p:sp>
      </p:grpSp>
      <p:grpSp>
        <p:nvGrpSpPr>
          <p:cNvPr id="24580" name="矩形 23"/>
          <p:cNvGrpSpPr>
            <a:grpSpLocks/>
          </p:cNvGrpSpPr>
          <p:nvPr/>
        </p:nvGrpSpPr>
        <p:grpSpPr bwMode="auto">
          <a:xfrm>
            <a:off x="4140747" y="4868863"/>
            <a:ext cx="4734920" cy="1439862"/>
            <a:chOff x="2834" y="2085"/>
            <a:chExt cx="2857" cy="1406"/>
          </a:xfrm>
        </p:grpSpPr>
        <p:pic>
          <p:nvPicPr>
            <p:cNvPr id="24590" name="矩形 2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4" y="2085"/>
              <a:ext cx="2857" cy="1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7" name="Text Box 43"/>
            <p:cNvSpPr txBox="1">
              <a:spLocks noChangeArrowheads="1"/>
            </p:cNvSpPr>
            <p:nvPr/>
          </p:nvSpPr>
          <p:spPr bwMode="auto">
            <a:xfrm>
              <a:off x="2835" y="2085"/>
              <a:ext cx="2857" cy="1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36000" bIns="0" anchor="ctr"/>
            <a:lstStyle>
              <a:lvl1pPr marL="261938" indent="-261938">
                <a:defRPr sz="3200">
                  <a:solidFill>
                    <a:schemeClr val="tx2"/>
                  </a:solidFill>
                  <a:latin typeface="Franklin Gothic Book" pitchFamily="34" charset="0"/>
                  <a:ea typeface="微軟正黑體" pitchFamily="34" charset="-120"/>
                </a:defRPr>
              </a:lvl1pPr>
              <a:lvl2pPr>
                <a:defRPr sz="2800">
                  <a:solidFill>
                    <a:schemeClr val="tx2"/>
                  </a:solidFill>
                  <a:latin typeface="Franklin Gothic Book" pitchFamily="34" charset="0"/>
                  <a:ea typeface="微軟正黑體" pitchFamily="34" charset="-120"/>
                </a:defRPr>
              </a:lvl2pPr>
              <a:lvl3pPr>
                <a:defRPr sz="2400">
                  <a:solidFill>
                    <a:schemeClr val="tx2"/>
                  </a:solidFill>
                  <a:latin typeface="Franklin Gothic Book" pitchFamily="34" charset="0"/>
                  <a:ea typeface="微軟正黑體" pitchFamily="34" charset="-120"/>
                </a:defRPr>
              </a:lvl3pPr>
              <a:lvl4pPr>
                <a:defRPr sz="2000">
                  <a:solidFill>
                    <a:schemeClr val="tx2"/>
                  </a:solidFill>
                  <a:latin typeface="Franklin Gothic Book" pitchFamily="34" charset="0"/>
                  <a:ea typeface="微軟正黑體" pitchFamily="34" charset="-120"/>
                </a:defRPr>
              </a:lvl4pPr>
              <a:lvl5pPr>
                <a:defRPr>
                  <a:solidFill>
                    <a:schemeClr val="tx2"/>
                  </a:solidFill>
                  <a:latin typeface="Franklin Gothic Book" pitchFamily="34" charset="0"/>
                  <a:ea typeface="微軟正黑體" pitchFamily="34" charset="-120"/>
                </a:defRPr>
              </a:lvl5pPr>
              <a:lvl6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6pPr>
              <a:lvl7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7pPr>
              <a:lvl8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8pPr>
              <a:lvl9pPr eaLnBrk="0" fontAlgn="base" hangingPunct="0">
                <a:spcAft>
                  <a:spcPct val="0"/>
                </a:spcAft>
                <a:buFont typeface="Wingdings 2" pitchFamily="18" charset="2"/>
                <a:buChar char=""/>
                <a:defRPr>
                  <a:solidFill>
                    <a:schemeClr val="tx2"/>
                  </a:solidFill>
                  <a:latin typeface="Franklin Gothic Book" pitchFamily="34" charset="0"/>
                  <a:ea typeface="微軟正黑體" pitchFamily="34" charset="-120"/>
                </a:defRPr>
              </a:lvl9pPr>
            </a:lstStyle>
            <a:p>
              <a:pPr marL="228600" indent="-228600">
                <a:defRPr/>
              </a:pPr>
              <a:r>
                <a:rPr lang="en-US" altLang="zh-TW" sz="1600" b="1" dirty="0" smtClean="0">
                  <a:solidFill>
                    <a:schemeClr val="bg1"/>
                  </a:solidFill>
                  <a:latin typeface="微軟正黑體" pitchFamily="34" charset="-120"/>
                </a:rPr>
                <a:t>●</a:t>
              </a:r>
              <a:r>
                <a:rPr lang="zh-TW" altLang="en-US" sz="2600" b="1" dirty="0" smtClean="0">
                  <a:solidFill>
                    <a:schemeClr val="bg1"/>
                  </a:solidFill>
                  <a:latin typeface="微軟正黑體" pitchFamily="34" charset="-120"/>
                </a:rPr>
                <a:t>違反法令規章案件處理結果之覆核</a:t>
              </a:r>
              <a:endParaRPr kumimoji="0" lang="zh-TW" altLang="en-US" sz="2600" b="1" dirty="0" smtClean="0">
                <a:solidFill>
                  <a:schemeClr val="bg1"/>
                </a:solidFill>
                <a:latin typeface="微軟正黑體" pitchFamily="34" charset="-120"/>
              </a:endParaRPr>
            </a:p>
            <a:p>
              <a:pPr marL="247650" indent="-247650">
                <a:defRPr/>
              </a:pPr>
              <a:r>
                <a:rPr lang="en-US" altLang="zh-TW" sz="1600" b="1" dirty="0" smtClean="0">
                  <a:solidFill>
                    <a:schemeClr val="bg1"/>
                  </a:solidFill>
                  <a:latin typeface="微軟正黑體" pitchFamily="34" charset="-120"/>
                </a:rPr>
                <a:t>●</a:t>
              </a:r>
              <a:r>
                <a:rPr lang="zh-TW" altLang="en-US" sz="2600" b="1" dirty="0" smtClean="0">
                  <a:solidFill>
                    <a:schemeClr val="bg1"/>
                  </a:solidFill>
                  <a:latin typeface="微軟正黑體" pitchFamily="34" charset="-120"/>
                </a:rPr>
                <a:t>參考內稽查核之缺失及建議，採取適當措施</a:t>
              </a:r>
            </a:p>
          </p:txBody>
        </p:sp>
      </p:grpSp>
      <p:sp>
        <p:nvSpPr>
          <p:cNvPr id="14" name="橢圓 13"/>
          <p:cNvSpPr/>
          <p:nvPr/>
        </p:nvSpPr>
        <p:spPr>
          <a:xfrm>
            <a:off x="261984" y="2471738"/>
            <a:ext cx="2510273" cy="2508250"/>
          </a:xfrm>
          <a:prstGeom prst="ellipse">
            <a:avLst/>
          </a:prstGeom>
          <a:solidFill>
            <a:srgbClr val="477AB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defRPr/>
            </a:pPr>
            <a:r>
              <a:rPr lang="zh-TW" altLang="en-US" sz="3000" b="1" dirty="0">
                <a:ln>
                  <a:solidFill>
                    <a:schemeClr val="tx1"/>
                  </a:solidFill>
                </a:ln>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法令遵</a:t>
            </a:r>
            <a:r>
              <a:rPr lang="zh-TW" altLang="en-US" sz="3000" b="1" dirty="0">
                <a:ln>
                  <a:solidFill>
                    <a:srgbClr val="FFFFFF"/>
                  </a:solidFill>
                </a:ln>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循單位</a:t>
            </a:r>
            <a:endParaRPr lang="en-US" altLang="zh-TW" sz="3000" b="1" dirty="0">
              <a:ln>
                <a:solidFill>
                  <a:srgbClr val="FFFFFF"/>
                </a:solidFill>
              </a:ln>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pPr algn="ctr">
              <a:defRPr/>
            </a:pPr>
            <a:r>
              <a:rPr lang="zh-TW" altLang="en-US" sz="2000" b="1" dirty="0">
                <a:ln>
                  <a:solidFill>
                    <a:schemeClr val="bg1"/>
                  </a:solidFill>
                </a:ln>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 </a:t>
            </a:r>
            <a:r>
              <a:rPr lang="zh-TW" altLang="en-US" sz="2000" b="1" dirty="0" smtClean="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著重</a:t>
            </a:r>
            <a:r>
              <a:rPr lang="zh-TW" altLang="en-US" sz="20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於法規之遵循及落實</a:t>
            </a:r>
            <a:endParaRPr lang="en-US" altLang="zh-TW" sz="20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pPr algn="ctr">
              <a:defRPr/>
            </a:pPr>
            <a:r>
              <a:rPr lang="zh-TW" altLang="en-US" sz="3000" b="1" dirty="0">
                <a:ln>
                  <a:solidFill>
                    <a:srgbClr val="FFFFFF"/>
                  </a:solidFill>
                </a:ln>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風險管理職能</a:t>
            </a:r>
            <a:endParaRPr lang="en-US" altLang="zh-TW" sz="3000" b="1" dirty="0">
              <a:ln>
                <a:solidFill>
                  <a:srgbClr val="FFFFFF"/>
                </a:solidFill>
              </a:ln>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pPr algn="ctr">
              <a:defRPr/>
            </a:pPr>
            <a:r>
              <a:rPr lang="zh-TW" altLang="en-US" sz="2000" b="1" dirty="0">
                <a:ln>
                  <a:solidFill>
                    <a:schemeClr val="bg1"/>
                  </a:solidFill>
                </a:ln>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  </a:t>
            </a:r>
            <a:r>
              <a:rPr lang="zh-TW" altLang="en-US" sz="20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著重於各項風險之管理</a:t>
            </a:r>
            <a:endParaRPr lang="en-US" altLang="zh-TW" sz="2000" b="1" dirty="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sp>
        <p:nvSpPr>
          <p:cNvPr id="11" name="弧形 10"/>
          <p:cNvSpPr/>
          <p:nvPr/>
        </p:nvSpPr>
        <p:spPr>
          <a:xfrm>
            <a:off x="106382" y="1812926"/>
            <a:ext cx="3377198" cy="4005263"/>
          </a:xfrm>
          <a:prstGeom prst="arc">
            <a:avLst>
              <a:gd name="adj1" fmla="val 16836420"/>
              <a:gd name="adj2" fmla="val 4737216"/>
            </a:avLst>
          </a:prstGeom>
          <a:ln w="1905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TW" altLang="en-US"/>
          </a:p>
        </p:txBody>
      </p:sp>
      <p:sp>
        <p:nvSpPr>
          <p:cNvPr id="16" name="橢圓 15"/>
          <p:cNvSpPr/>
          <p:nvPr/>
        </p:nvSpPr>
        <p:spPr>
          <a:xfrm>
            <a:off x="2483281" y="1916114"/>
            <a:ext cx="1111443" cy="1112837"/>
          </a:xfrm>
          <a:prstGeom prst="ellipse">
            <a:avLst/>
          </a:prstGeom>
          <a:solidFill>
            <a:srgbClr val="B6CAD5"/>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spcBef>
                <a:spcPct val="0"/>
              </a:spcBef>
            </a:pPr>
            <a:r>
              <a:rPr lang="zh-TW" altLang="en-US" sz="2800" b="1" dirty="0">
                <a:solidFill>
                  <a:schemeClr val="bg1"/>
                </a:solidFill>
                <a:latin typeface="微軟正黑體" panose="020B0604030504040204" pitchFamily="34" charset="-120"/>
                <a:ea typeface="微軟正黑體" pitchFamily="34" charset="-120"/>
              </a:rPr>
              <a:t>專責</a:t>
            </a:r>
            <a:endParaRPr lang="en-US" altLang="zh-TW" sz="2800" b="1" dirty="0">
              <a:solidFill>
                <a:schemeClr val="bg1"/>
              </a:solidFill>
              <a:latin typeface="微軟正黑體" panose="020B0604030504040204" pitchFamily="34" charset="-120"/>
              <a:ea typeface="微軟正黑體" pitchFamily="34" charset="-120"/>
            </a:endParaRPr>
          </a:p>
          <a:p>
            <a:pPr algn="ctr">
              <a:spcBef>
                <a:spcPct val="0"/>
              </a:spcBef>
            </a:pPr>
            <a:r>
              <a:rPr lang="zh-TW" altLang="en-US" sz="2800" b="1" dirty="0">
                <a:solidFill>
                  <a:schemeClr val="bg1"/>
                </a:solidFill>
                <a:latin typeface="微軟正黑體" panose="020B0604030504040204" pitchFamily="34" charset="-120"/>
                <a:ea typeface="微軟正黑體" pitchFamily="34" charset="-120"/>
              </a:rPr>
              <a:t>單位</a:t>
            </a:r>
            <a:endParaRPr lang="en-US" altLang="zh-TW" sz="2800" b="1" dirty="0">
              <a:solidFill>
                <a:schemeClr val="bg1"/>
              </a:solidFill>
              <a:latin typeface="微軟正黑體" panose="020B0604030504040204" pitchFamily="34" charset="-120"/>
              <a:ea typeface="微軟正黑體" pitchFamily="34" charset="-120"/>
            </a:endParaRPr>
          </a:p>
        </p:txBody>
      </p:sp>
      <p:sp>
        <p:nvSpPr>
          <p:cNvPr id="17" name="橢圓 16"/>
          <p:cNvSpPr/>
          <p:nvPr/>
        </p:nvSpPr>
        <p:spPr>
          <a:xfrm>
            <a:off x="2954852" y="3284539"/>
            <a:ext cx="1113030" cy="1112837"/>
          </a:xfrm>
          <a:prstGeom prst="ellipse">
            <a:avLst/>
          </a:prstGeom>
          <a:solidFill>
            <a:srgbClr val="B6CAD5"/>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spcBef>
                <a:spcPct val="0"/>
              </a:spcBef>
            </a:pPr>
            <a:r>
              <a:rPr lang="zh-TW" altLang="en-US" sz="2800" b="1" dirty="0">
                <a:solidFill>
                  <a:schemeClr val="bg1"/>
                </a:solidFill>
                <a:latin typeface="微軟正黑體" panose="020B0604030504040204" pitchFamily="34" charset="-120"/>
                <a:ea typeface="微軟正黑體" pitchFamily="34" charset="-120"/>
              </a:rPr>
              <a:t>風險</a:t>
            </a:r>
          </a:p>
          <a:p>
            <a:pPr algn="ctr">
              <a:spcBef>
                <a:spcPct val="0"/>
              </a:spcBef>
            </a:pPr>
            <a:r>
              <a:rPr lang="zh-TW" altLang="en-US" sz="2800" b="1" dirty="0">
                <a:solidFill>
                  <a:schemeClr val="bg1"/>
                </a:solidFill>
                <a:latin typeface="微軟正黑體" panose="020B0604030504040204" pitchFamily="34" charset="-120"/>
                <a:ea typeface="微軟正黑體" pitchFamily="34" charset="-120"/>
              </a:rPr>
              <a:t>監控</a:t>
            </a:r>
          </a:p>
        </p:txBody>
      </p:sp>
      <p:sp>
        <p:nvSpPr>
          <p:cNvPr id="18" name="橢圓 17"/>
          <p:cNvSpPr/>
          <p:nvPr/>
        </p:nvSpPr>
        <p:spPr>
          <a:xfrm>
            <a:off x="2483281" y="4621213"/>
            <a:ext cx="1111443" cy="1111250"/>
          </a:xfrm>
          <a:prstGeom prst="ellipse">
            <a:avLst/>
          </a:prstGeom>
          <a:solidFill>
            <a:srgbClr val="B6CAD5"/>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spcBef>
                <a:spcPct val="0"/>
              </a:spcBef>
            </a:pPr>
            <a:r>
              <a:rPr lang="zh-TW" altLang="en-US" sz="2800" b="1" dirty="0" smtClean="0">
                <a:solidFill>
                  <a:schemeClr val="bg1"/>
                </a:solidFill>
                <a:latin typeface="微軟正黑體" panose="020B0604030504040204" pitchFamily="34" charset="-120"/>
                <a:ea typeface="微軟正黑體" pitchFamily="34" charset="-120"/>
              </a:rPr>
              <a:t>法遵</a:t>
            </a:r>
            <a:endParaRPr lang="en-US" altLang="zh-TW" sz="2800" b="1" dirty="0" smtClean="0">
              <a:solidFill>
                <a:schemeClr val="bg1"/>
              </a:solidFill>
              <a:latin typeface="微軟正黑體" panose="020B0604030504040204" pitchFamily="34" charset="-120"/>
              <a:ea typeface="微軟正黑體" pitchFamily="34" charset="-120"/>
            </a:endParaRPr>
          </a:p>
          <a:p>
            <a:pPr algn="ctr">
              <a:spcBef>
                <a:spcPct val="0"/>
              </a:spcBef>
            </a:pPr>
            <a:r>
              <a:rPr lang="zh-TW" altLang="en-US" sz="2800" b="1" dirty="0" smtClean="0">
                <a:solidFill>
                  <a:schemeClr val="bg1"/>
                </a:solidFill>
                <a:latin typeface="微軟正黑體" panose="020B0604030504040204" pitchFamily="34" charset="-120"/>
                <a:ea typeface="微軟正黑體" pitchFamily="34" charset="-120"/>
              </a:rPr>
              <a:t>自評</a:t>
            </a:r>
            <a:endParaRPr lang="zh-TW" altLang="en-US" sz="2800" b="1" dirty="0">
              <a:solidFill>
                <a:schemeClr val="bg1"/>
              </a:solidFill>
              <a:latin typeface="微軟正黑體" panose="020B0604030504040204" pitchFamily="34" charset="-120"/>
              <a:ea typeface="微軟正黑體" pitchFamily="34" charset="-120"/>
            </a:endParaRPr>
          </a:p>
        </p:txBody>
      </p:sp>
      <p:sp>
        <p:nvSpPr>
          <p:cNvPr id="15" name="Rectangle 2"/>
          <p:cNvSpPr>
            <a:spLocks noGrp="1" noChangeArrowheads="1"/>
          </p:cNvSpPr>
          <p:nvPr>
            <p:ph type="title" idx="4294967295"/>
          </p:nvPr>
        </p:nvSpPr>
        <p:spPr bwMode="auto">
          <a:xfrm>
            <a:off x="1352550" y="254000"/>
            <a:ext cx="7640612" cy="838200"/>
          </a:xfr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第二道防線 </a:t>
            </a:r>
            <a:r>
              <a:rPr lang="en-US" altLang="zh-TW"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 </a:t>
            </a:r>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法遵與風管之督導</a:t>
            </a:r>
          </a:p>
        </p:txBody>
      </p:sp>
    </p:spTree>
    <p:extLst>
      <p:ext uri="{BB962C8B-B14F-4D97-AF65-F5344CB8AC3E}">
        <p14:creationId xmlns:p14="http://schemas.microsoft.com/office/powerpoint/2010/main" val="13468927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4193629" y="5629716"/>
            <a:ext cx="4844437" cy="86409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defRPr/>
            </a:pPr>
            <a:r>
              <a:rPr lang="zh-TW" altLang="en-US" sz="3000" b="1" dirty="0">
                <a:solidFill>
                  <a:schemeClr val="bg1"/>
                </a:solidFill>
                <a:latin typeface="微軟正黑體" panose="020B0604030504040204" pitchFamily="34" charset="-120"/>
                <a:ea typeface="微軟正黑體" panose="020B0604030504040204" pitchFamily="34" charset="-120"/>
              </a:rPr>
              <a:t>缺失追蹤考核</a:t>
            </a:r>
          </a:p>
        </p:txBody>
      </p:sp>
      <p:sp>
        <p:nvSpPr>
          <p:cNvPr id="23" name="矩形 22"/>
          <p:cNvSpPr/>
          <p:nvPr/>
        </p:nvSpPr>
        <p:spPr>
          <a:xfrm>
            <a:off x="6695067" y="2348880"/>
            <a:ext cx="2317514" cy="86409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defRPr/>
            </a:pPr>
            <a:r>
              <a:rPr lang="zh-TW" altLang="en-US" sz="2800" b="1" dirty="0">
                <a:solidFill>
                  <a:schemeClr val="bg1"/>
                </a:solidFill>
                <a:latin typeface="微軟正黑體" panose="020B0604030504040204" pitchFamily="34" charset="-120"/>
                <a:ea typeface="微軟正黑體" panose="020B0604030504040204" pitchFamily="34" charset="-120"/>
              </a:rPr>
              <a:t>主管機關要</a:t>
            </a:r>
            <a:endParaRPr lang="en-US" altLang="zh-TW" sz="2800" b="1" dirty="0">
              <a:solidFill>
                <a:schemeClr val="bg1"/>
              </a:solidFill>
              <a:latin typeface="微軟正黑體" panose="020B0604030504040204" pitchFamily="34" charset="-120"/>
              <a:ea typeface="微軟正黑體" panose="020B0604030504040204" pitchFamily="34" charset="-120"/>
            </a:endParaRPr>
          </a:p>
          <a:p>
            <a:pPr>
              <a:defRPr/>
            </a:pPr>
            <a:r>
              <a:rPr lang="zh-TW" altLang="en-US" sz="2800" b="1" dirty="0">
                <a:solidFill>
                  <a:schemeClr val="bg1"/>
                </a:solidFill>
                <a:latin typeface="微軟正黑體" panose="020B0604030504040204" pitchFamily="34" charset="-120"/>
                <a:ea typeface="微軟正黑體" panose="020B0604030504040204" pitchFamily="34" charset="-120"/>
              </a:rPr>
              <a:t>求辦理之查核</a:t>
            </a:r>
          </a:p>
        </p:txBody>
      </p:sp>
      <p:sp>
        <p:nvSpPr>
          <p:cNvPr id="19" name="矩形 18"/>
          <p:cNvSpPr/>
          <p:nvPr/>
        </p:nvSpPr>
        <p:spPr>
          <a:xfrm>
            <a:off x="4193628" y="1412776"/>
            <a:ext cx="4844437" cy="86409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defRPr/>
            </a:pPr>
            <a:r>
              <a:rPr lang="zh-TW" altLang="en-US" sz="2800" b="1" dirty="0">
                <a:solidFill>
                  <a:schemeClr val="bg1"/>
                </a:solidFill>
                <a:latin typeface="微軟正黑體" panose="020B0604030504040204" pitchFamily="34" charset="-120"/>
                <a:ea typeface="微軟正黑體" panose="020B0604030504040204" pitchFamily="34" charset="-120"/>
              </a:rPr>
              <a:t>擬定稽核計畫</a:t>
            </a:r>
          </a:p>
        </p:txBody>
      </p:sp>
      <p:sp>
        <p:nvSpPr>
          <p:cNvPr id="21" name="矩形 20"/>
          <p:cNvSpPr/>
          <p:nvPr/>
        </p:nvSpPr>
        <p:spPr>
          <a:xfrm>
            <a:off x="4201219" y="2348880"/>
            <a:ext cx="2317514" cy="864096"/>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defRPr/>
            </a:pPr>
            <a:r>
              <a:rPr lang="zh-TW" altLang="en-US" sz="2800" b="1" dirty="0">
                <a:solidFill>
                  <a:schemeClr val="bg1"/>
                </a:solidFill>
                <a:latin typeface="微軟正黑體" panose="020B0604030504040204" pitchFamily="34" charset="-120"/>
                <a:ea typeface="微軟正黑體" panose="020B0604030504040204" pitchFamily="34" charset="-120"/>
              </a:rPr>
              <a:t>執行</a:t>
            </a:r>
            <a:endParaRPr lang="en-US" altLang="zh-TW" sz="2800" b="1" dirty="0">
              <a:solidFill>
                <a:schemeClr val="bg1"/>
              </a:solidFill>
              <a:latin typeface="微軟正黑體" panose="020B0604030504040204" pitchFamily="34" charset="-120"/>
              <a:ea typeface="微軟正黑體" panose="020B0604030504040204" pitchFamily="34" charset="-120"/>
            </a:endParaRPr>
          </a:p>
          <a:p>
            <a:pPr algn="ctr">
              <a:defRPr/>
            </a:pPr>
            <a:r>
              <a:rPr lang="zh-TW" altLang="en-US" sz="2800" b="1" dirty="0">
                <a:solidFill>
                  <a:schemeClr val="bg1"/>
                </a:solidFill>
                <a:latin typeface="微軟正黑體" panose="020B0604030504040204" pitchFamily="34" charset="-120"/>
                <a:ea typeface="微軟正黑體" panose="020B0604030504040204" pitchFamily="34" charset="-120"/>
              </a:rPr>
              <a:t>稽核計畫</a:t>
            </a:r>
          </a:p>
        </p:txBody>
      </p:sp>
      <p:sp>
        <p:nvSpPr>
          <p:cNvPr id="24" name="矩形 23"/>
          <p:cNvSpPr/>
          <p:nvPr/>
        </p:nvSpPr>
        <p:spPr>
          <a:xfrm>
            <a:off x="4193628" y="3309694"/>
            <a:ext cx="4844437" cy="2232248"/>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lvl1pPr eaLnBrk="0" hangingPunct="0">
              <a:defRPr kumimoji="1">
                <a:solidFill>
                  <a:schemeClr val="tx1"/>
                </a:solidFill>
                <a:latin typeface="Franklin Gothic Book"/>
                <a:ea typeface="新細明體" pitchFamily="18" charset="-120"/>
              </a:defRPr>
            </a:lvl1pPr>
            <a:lvl2pPr marL="742950" indent="-285750" eaLnBrk="0" hangingPunct="0">
              <a:defRPr kumimoji="1">
                <a:solidFill>
                  <a:schemeClr val="tx1"/>
                </a:solidFill>
                <a:latin typeface="Franklin Gothic Book"/>
                <a:ea typeface="新細明體" pitchFamily="18" charset="-120"/>
              </a:defRPr>
            </a:lvl2pPr>
            <a:lvl3pPr marL="1143000" indent="-228600" eaLnBrk="0" hangingPunct="0">
              <a:defRPr kumimoji="1">
                <a:solidFill>
                  <a:schemeClr val="tx1"/>
                </a:solidFill>
                <a:latin typeface="Franklin Gothic Book"/>
                <a:ea typeface="新細明體" pitchFamily="18" charset="-120"/>
              </a:defRPr>
            </a:lvl3pPr>
            <a:lvl4pPr marL="1600200" indent="-228600" eaLnBrk="0" hangingPunct="0">
              <a:defRPr kumimoji="1">
                <a:solidFill>
                  <a:schemeClr val="tx1"/>
                </a:solidFill>
                <a:latin typeface="Franklin Gothic Book"/>
                <a:ea typeface="新細明體" pitchFamily="18" charset="-120"/>
              </a:defRPr>
            </a:lvl4pPr>
            <a:lvl5pPr marL="2057400" indent="-228600" eaLnBrk="0" hangingPunct="0">
              <a:defRPr kumimoji="1">
                <a:solidFill>
                  <a:schemeClr val="tx1"/>
                </a:solidFill>
                <a:latin typeface="Franklin Gothic Book"/>
                <a:ea typeface="新細明體" pitchFamily="18" charset="-120"/>
              </a:defRPr>
            </a:lvl5pPr>
            <a:lvl6pPr marL="2514600" indent="-228600" eaLnBrk="0" fontAlgn="base" hangingPunct="0">
              <a:spcBef>
                <a:spcPct val="0"/>
              </a:spcBef>
              <a:spcAft>
                <a:spcPct val="0"/>
              </a:spcAft>
              <a:defRPr kumimoji="1">
                <a:solidFill>
                  <a:schemeClr val="tx1"/>
                </a:solidFill>
                <a:latin typeface="Franklin Gothic Book"/>
                <a:ea typeface="新細明體" pitchFamily="18" charset="-120"/>
              </a:defRPr>
            </a:lvl6pPr>
            <a:lvl7pPr marL="2971800" indent="-228600" eaLnBrk="0" fontAlgn="base" hangingPunct="0">
              <a:spcBef>
                <a:spcPct val="0"/>
              </a:spcBef>
              <a:spcAft>
                <a:spcPct val="0"/>
              </a:spcAft>
              <a:defRPr kumimoji="1">
                <a:solidFill>
                  <a:schemeClr val="tx1"/>
                </a:solidFill>
                <a:latin typeface="Franklin Gothic Book"/>
                <a:ea typeface="新細明體" pitchFamily="18" charset="-120"/>
              </a:defRPr>
            </a:lvl7pPr>
            <a:lvl8pPr marL="3429000" indent="-228600" eaLnBrk="0" fontAlgn="base" hangingPunct="0">
              <a:spcBef>
                <a:spcPct val="0"/>
              </a:spcBef>
              <a:spcAft>
                <a:spcPct val="0"/>
              </a:spcAft>
              <a:defRPr kumimoji="1">
                <a:solidFill>
                  <a:schemeClr val="tx1"/>
                </a:solidFill>
                <a:latin typeface="Franklin Gothic Book"/>
                <a:ea typeface="新細明體" pitchFamily="18" charset="-120"/>
              </a:defRPr>
            </a:lvl8pPr>
            <a:lvl9pPr marL="3886200" indent="-228600" eaLnBrk="0" fontAlgn="base" hangingPunct="0">
              <a:spcBef>
                <a:spcPct val="0"/>
              </a:spcBef>
              <a:spcAft>
                <a:spcPct val="0"/>
              </a:spcAft>
              <a:defRPr kumimoji="1">
                <a:solidFill>
                  <a:schemeClr val="tx1"/>
                </a:solidFill>
                <a:latin typeface="Franklin Gothic Book"/>
                <a:ea typeface="新細明體" pitchFamily="18" charset="-120"/>
              </a:defRPr>
            </a:lvl9pPr>
          </a:lstStyle>
          <a:p>
            <a:pPr algn="just" eaLnBrk="1" hangingPunct="1">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一般</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專案</a:t>
            </a:r>
            <a:endParaRPr lang="en-US" altLang="zh-TW" sz="2800" b="1" dirty="0" smtClean="0">
              <a:solidFill>
                <a:schemeClr val="bg1"/>
              </a:solidFill>
              <a:latin typeface="微軟正黑體" panose="020B0604030504040204" pitchFamily="34" charset="-120"/>
              <a:ea typeface="微軟正黑體" panose="020B0604030504040204" pitchFamily="34" charset="-120"/>
            </a:endParaRPr>
          </a:p>
          <a:p>
            <a:pPr algn="just" eaLnBrk="1" hangingPunct="1">
              <a:defRPr/>
            </a:pPr>
            <a:r>
              <a:rPr lang="en-US" altLang="zh-TW" sz="1600" b="1" dirty="0" smtClean="0">
                <a:solidFill>
                  <a:schemeClr val="bg1"/>
                </a:solidFill>
                <a:latin typeface="微軟正黑體" panose="020B0604030504040204" pitchFamily="34" charset="-120"/>
                <a:ea typeface="微軟正黑體" panose="020B0604030504040204" pitchFamily="34" charset="-120"/>
              </a:rPr>
              <a:t>●  </a:t>
            </a:r>
            <a:r>
              <a:rPr lang="zh-TW" altLang="en-US" sz="2800" b="1" dirty="0" smtClean="0">
                <a:solidFill>
                  <a:schemeClr val="bg1"/>
                </a:solidFill>
                <a:latin typeface="微軟正黑體" panose="020B0604030504040204" pitchFamily="34" charset="-120"/>
                <a:ea typeface="微軟正黑體" panose="020B0604030504040204" pitchFamily="34" charset="-120"/>
              </a:rPr>
              <a:t>查核及評估內控制度是否</a:t>
            </a:r>
            <a:endParaRPr lang="en-US" altLang="zh-TW" sz="2800" b="1" dirty="0" smtClean="0">
              <a:solidFill>
                <a:schemeClr val="bg1"/>
              </a:solidFill>
              <a:latin typeface="微軟正黑體" panose="020B0604030504040204" pitchFamily="34" charset="-120"/>
              <a:ea typeface="微軟正黑體" panose="020B0604030504040204" pitchFamily="34" charset="-120"/>
            </a:endParaRPr>
          </a:p>
          <a:p>
            <a:pPr algn="just" eaLnBrk="1" hangingPunct="1">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   有效運作 </a:t>
            </a:r>
            <a:endParaRPr lang="en-US" altLang="zh-TW" sz="2800" b="1" dirty="0" smtClean="0">
              <a:solidFill>
                <a:schemeClr val="bg1"/>
              </a:solidFill>
              <a:latin typeface="微軟正黑體" panose="020B0604030504040204" pitchFamily="34" charset="-120"/>
              <a:ea typeface="微軟正黑體" panose="020B0604030504040204" pitchFamily="34" charset="-120"/>
            </a:endParaRPr>
          </a:p>
          <a:p>
            <a:pPr algn="just" eaLnBrk="1" hangingPunct="1">
              <a:defRPr/>
            </a:pPr>
            <a:r>
              <a:rPr lang="en-US" altLang="zh-TW" sz="1600" b="1" dirty="0" smtClean="0">
                <a:solidFill>
                  <a:schemeClr val="bg1"/>
                </a:solidFill>
                <a:latin typeface="微軟正黑體" panose="020B0604030504040204" pitchFamily="34" charset="-120"/>
                <a:ea typeface="微軟正黑體" panose="020B0604030504040204" pitchFamily="34" charset="-120"/>
              </a:rPr>
              <a:t>●  </a:t>
            </a:r>
            <a:r>
              <a:rPr lang="zh-TW" altLang="en-US" sz="2800" b="1" dirty="0" smtClean="0">
                <a:solidFill>
                  <a:schemeClr val="bg1"/>
                </a:solidFill>
                <a:latin typeface="微軟正黑體" panose="020B0604030504040204" pitchFamily="34" charset="-120"/>
                <a:ea typeface="微軟正黑體" panose="020B0604030504040204" pitchFamily="34" charset="-120"/>
              </a:rPr>
              <a:t>覆核各單位自行查核報告 </a:t>
            </a:r>
            <a:endParaRPr lang="en-US" altLang="zh-TW" sz="2800" b="1" dirty="0" smtClean="0">
              <a:solidFill>
                <a:schemeClr val="bg1"/>
              </a:solidFill>
              <a:latin typeface="微軟正黑體" panose="020B0604030504040204" pitchFamily="34" charset="-120"/>
              <a:ea typeface="微軟正黑體" panose="020B0604030504040204" pitchFamily="34" charset="-120"/>
            </a:endParaRPr>
          </a:p>
          <a:p>
            <a:pPr algn="just" eaLnBrk="1" hangingPunct="1">
              <a:defRPr/>
            </a:pPr>
            <a:r>
              <a:rPr lang="en-US" altLang="zh-TW" sz="1600" b="1" dirty="0" smtClean="0">
                <a:solidFill>
                  <a:schemeClr val="bg1"/>
                </a:solidFill>
                <a:latin typeface="微軟正黑體" panose="020B0604030504040204" pitchFamily="34" charset="-120"/>
                <a:ea typeface="微軟正黑體" panose="020B0604030504040204" pitchFamily="34" charset="-120"/>
              </a:rPr>
              <a:t>●  </a:t>
            </a:r>
            <a:r>
              <a:rPr lang="zh-TW" altLang="en-US" sz="2800" b="1" dirty="0">
                <a:solidFill>
                  <a:schemeClr val="bg1"/>
                </a:solidFill>
                <a:latin typeface="微軟正黑體" panose="020B0604030504040204" pitchFamily="34" charset="-120"/>
                <a:ea typeface="微軟正黑體" panose="020B0604030504040204" pitchFamily="34" charset="-120"/>
              </a:rPr>
              <a:t>查核</a:t>
            </a:r>
            <a:r>
              <a:rPr lang="zh-TW" altLang="en-US" sz="2800" b="1" dirty="0" smtClean="0">
                <a:solidFill>
                  <a:schemeClr val="bg1"/>
                </a:solidFill>
                <a:latin typeface="微軟正黑體" panose="020B0604030504040204" pitchFamily="34" charset="-120"/>
                <a:ea typeface="微軟正黑體" panose="020B0604030504040204" pitchFamily="34" charset="-120"/>
              </a:rPr>
              <a:t>法遵制度</a:t>
            </a:r>
            <a:r>
              <a:rPr lang="zh-TW" altLang="en-US" sz="2800" b="1" dirty="0">
                <a:solidFill>
                  <a:schemeClr val="bg1"/>
                </a:solidFill>
                <a:latin typeface="微軟正黑體" panose="020B0604030504040204" pitchFamily="34" charset="-120"/>
                <a:ea typeface="微軟正黑體" panose="020B0604030504040204" pitchFamily="34" charset="-120"/>
              </a:rPr>
              <a:t>之執行情形</a:t>
            </a:r>
            <a:endParaRPr lang="zh-TW" altLang="en-US" sz="2800" b="1" dirty="0" smtClean="0">
              <a:solidFill>
                <a:schemeClr val="bg1"/>
              </a:solidFill>
              <a:latin typeface="微軟正黑體" panose="020B0604030504040204" pitchFamily="34" charset="-120"/>
              <a:ea typeface="微軟正黑體" panose="020B0604030504040204" pitchFamily="34" charset="-120"/>
            </a:endParaRPr>
          </a:p>
        </p:txBody>
      </p:sp>
      <p:sp>
        <p:nvSpPr>
          <p:cNvPr id="14" name="橢圓 13"/>
          <p:cNvSpPr/>
          <p:nvPr/>
        </p:nvSpPr>
        <p:spPr>
          <a:xfrm>
            <a:off x="612881" y="2787650"/>
            <a:ext cx="2153024" cy="2154238"/>
          </a:xfrm>
          <a:prstGeom prst="ellipse">
            <a:avLst/>
          </a:prstGeom>
          <a:solidFill>
            <a:srgbClr val="477AB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defRPr/>
            </a:pPr>
            <a:r>
              <a:rPr lang="zh-TW" altLang="en-US" sz="3200" b="1" dirty="0">
                <a:ln>
                  <a:solidFill>
                    <a:srgbClr val="FFFFFF"/>
                  </a:solidFill>
                </a:ln>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內部稽核</a:t>
            </a:r>
          </a:p>
        </p:txBody>
      </p:sp>
      <p:sp>
        <p:nvSpPr>
          <p:cNvPr id="11" name="弧形 10"/>
          <p:cNvSpPr/>
          <p:nvPr/>
        </p:nvSpPr>
        <p:spPr>
          <a:xfrm>
            <a:off x="106382" y="1812926"/>
            <a:ext cx="3377198" cy="4005263"/>
          </a:xfrm>
          <a:prstGeom prst="arc">
            <a:avLst>
              <a:gd name="adj1" fmla="val 16836420"/>
              <a:gd name="adj2" fmla="val 4737216"/>
            </a:avLst>
          </a:prstGeom>
          <a:ln w="1905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TW" altLang="en-US"/>
          </a:p>
        </p:txBody>
      </p:sp>
      <p:sp>
        <p:nvSpPr>
          <p:cNvPr id="16" name="橢圓 15"/>
          <p:cNvSpPr/>
          <p:nvPr/>
        </p:nvSpPr>
        <p:spPr>
          <a:xfrm>
            <a:off x="2483281" y="1916114"/>
            <a:ext cx="1111443" cy="1112837"/>
          </a:xfrm>
          <a:prstGeom prst="ellipse">
            <a:avLst/>
          </a:prstGeom>
          <a:solidFill>
            <a:srgbClr val="B6CAD5"/>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spcBef>
                <a:spcPct val="0"/>
              </a:spcBef>
            </a:pPr>
            <a:r>
              <a:rPr lang="zh-TW" altLang="en-US" sz="2800" b="1" dirty="0">
                <a:solidFill>
                  <a:schemeClr val="bg1"/>
                </a:solidFill>
                <a:latin typeface="微軟正黑體" panose="020B0604030504040204" pitchFamily="34" charset="-120"/>
                <a:ea typeface="微軟正黑體" pitchFamily="34" charset="-120"/>
              </a:rPr>
              <a:t>獨立</a:t>
            </a:r>
          </a:p>
          <a:p>
            <a:pPr algn="ctr">
              <a:spcBef>
                <a:spcPct val="0"/>
              </a:spcBef>
            </a:pPr>
            <a:r>
              <a:rPr lang="zh-TW" altLang="en-US" sz="2800" b="1" dirty="0">
                <a:solidFill>
                  <a:schemeClr val="bg1"/>
                </a:solidFill>
                <a:latin typeface="微軟正黑體" panose="020B0604030504040204" pitchFamily="34" charset="-120"/>
                <a:ea typeface="微軟正黑體" pitchFamily="34" charset="-120"/>
              </a:rPr>
              <a:t>監督</a:t>
            </a:r>
          </a:p>
        </p:txBody>
      </p:sp>
      <p:sp>
        <p:nvSpPr>
          <p:cNvPr id="17" name="橢圓 16"/>
          <p:cNvSpPr/>
          <p:nvPr/>
        </p:nvSpPr>
        <p:spPr>
          <a:xfrm>
            <a:off x="2954852" y="3284539"/>
            <a:ext cx="1113030" cy="1112837"/>
          </a:xfrm>
          <a:prstGeom prst="ellipse">
            <a:avLst/>
          </a:prstGeom>
          <a:solidFill>
            <a:srgbClr val="B6CAD5"/>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spcBef>
                <a:spcPct val="0"/>
              </a:spcBef>
            </a:pPr>
            <a:r>
              <a:rPr lang="zh-TW" altLang="en-US" sz="2800" b="1" dirty="0">
                <a:solidFill>
                  <a:schemeClr val="bg1"/>
                </a:solidFill>
                <a:latin typeface="微軟正黑體" panose="020B0604030504040204" pitchFamily="34" charset="-120"/>
                <a:ea typeface="微軟正黑體" pitchFamily="34" charset="-120"/>
              </a:rPr>
              <a:t>隸屬</a:t>
            </a:r>
          </a:p>
          <a:p>
            <a:pPr algn="ctr">
              <a:spcBef>
                <a:spcPct val="0"/>
              </a:spcBef>
            </a:pPr>
            <a:r>
              <a:rPr lang="zh-TW" altLang="en-US" sz="2800" b="1" dirty="0">
                <a:solidFill>
                  <a:schemeClr val="bg1"/>
                </a:solidFill>
                <a:latin typeface="微軟正黑體" panose="020B0604030504040204" pitchFamily="34" charset="-120"/>
                <a:ea typeface="微軟正黑體" pitchFamily="34" charset="-120"/>
              </a:rPr>
              <a:t>董事會</a:t>
            </a:r>
          </a:p>
        </p:txBody>
      </p:sp>
      <p:sp>
        <p:nvSpPr>
          <p:cNvPr id="18" name="橢圓 17"/>
          <p:cNvSpPr/>
          <p:nvPr/>
        </p:nvSpPr>
        <p:spPr>
          <a:xfrm>
            <a:off x="2483281" y="4621213"/>
            <a:ext cx="1111443" cy="1111250"/>
          </a:xfrm>
          <a:prstGeom prst="ellipse">
            <a:avLst/>
          </a:prstGeom>
          <a:solidFill>
            <a:srgbClr val="B6CAD5"/>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spcBef>
                <a:spcPct val="0"/>
              </a:spcBef>
            </a:pPr>
            <a:r>
              <a:rPr lang="zh-TW" altLang="en-US" sz="2800" b="1" dirty="0">
                <a:solidFill>
                  <a:schemeClr val="bg1"/>
                </a:solidFill>
                <a:latin typeface="微軟正黑體" panose="020B0604030504040204" pitchFamily="34" charset="-120"/>
                <a:ea typeface="微軟正黑體" pitchFamily="34" charset="-120"/>
              </a:rPr>
              <a:t>申報</a:t>
            </a:r>
            <a:endParaRPr lang="en-US" altLang="zh-TW" sz="2800" b="1" dirty="0">
              <a:solidFill>
                <a:schemeClr val="bg1"/>
              </a:solidFill>
              <a:latin typeface="微軟正黑體" panose="020B0604030504040204" pitchFamily="34" charset="-120"/>
              <a:ea typeface="微軟正黑體" pitchFamily="34" charset="-120"/>
            </a:endParaRPr>
          </a:p>
          <a:p>
            <a:pPr algn="ctr">
              <a:spcBef>
                <a:spcPct val="0"/>
              </a:spcBef>
            </a:pPr>
            <a:r>
              <a:rPr lang="zh-TW" altLang="en-US" sz="2800" b="1" dirty="0">
                <a:solidFill>
                  <a:schemeClr val="bg1"/>
                </a:solidFill>
                <a:latin typeface="微軟正黑體" panose="020B0604030504040204" pitchFamily="34" charset="-120"/>
                <a:ea typeface="微軟正黑體" pitchFamily="34" charset="-120"/>
              </a:rPr>
              <a:t>主管機關</a:t>
            </a:r>
          </a:p>
        </p:txBody>
      </p:sp>
      <p:sp>
        <p:nvSpPr>
          <p:cNvPr id="15" name="Rectangle 2"/>
          <p:cNvSpPr>
            <a:spLocks noGrp="1" noChangeArrowheads="1"/>
          </p:cNvSpPr>
          <p:nvPr>
            <p:ph type="title" idx="4294967295"/>
          </p:nvPr>
        </p:nvSpPr>
        <p:spPr bwMode="auto">
          <a:xfrm>
            <a:off x="1352550" y="254000"/>
            <a:ext cx="7640612" cy="838200"/>
          </a:xfr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第三道防線 </a:t>
            </a:r>
            <a:r>
              <a:rPr lang="en-US" altLang="zh-TW"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 </a:t>
            </a:r>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內部稽核之監督</a:t>
            </a:r>
          </a:p>
        </p:txBody>
      </p:sp>
    </p:spTree>
    <p:extLst>
      <p:ext uri="{BB962C8B-B14F-4D97-AF65-F5344CB8AC3E}">
        <p14:creationId xmlns:p14="http://schemas.microsoft.com/office/powerpoint/2010/main" val="11004017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線接點 9"/>
          <p:cNvCxnSpPr/>
          <p:nvPr/>
        </p:nvCxnSpPr>
        <p:spPr>
          <a:xfrm>
            <a:off x="341173" y="1769897"/>
            <a:ext cx="0" cy="64671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線接點 11"/>
          <p:cNvCxnSpPr/>
          <p:nvPr/>
        </p:nvCxnSpPr>
        <p:spPr>
          <a:xfrm>
            <a:off x="1460598" y="1605105"/>
            <a:ext cx="7056000"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線接點 13"/>
          <p:cNvCxnSpPr/>
          <p:nvPr/>
        </p:nvCxnSpPr>
        <p:spPr>
          <a:xfrm>
            <a:off x="8509630" y="1602717"/>
            <a:ext cx="201786" cy="15765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7" name="圓角矩形 6"/>
          <p:cNvSpPr/>
          <p:nvPr/>
        </p:nvSpPr>
        <p:spPr>
          <a:xfrm>
            <a:off x="144072" y="1283137"/>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缺失類型</a:t>
            </a:r>
            <a:endParaRPr lang="zh-TW" altLang="en-US" sz="2400" b="1" dirty="0">
              <a:latin typeface="微軟正黑體" panose="020B0604030504040204" pitchFamily="34" charset="-120"/>
              <a:ea typeface="微軟正黑體" panose="020B0604030504040204" pitchFamily="34" charset="-120"/>
            </a:endParaRPr>
          </a:p>
        </p:txBody>
      </p:sp>
      <p:cxnSp>
        <p:nvCxnSpPr>
          <p:cNvPr id="18" name="直線接點 17"/>
          <p:cNvCxnSpPr/>
          <p:nvPr/>
        </p:nvCxnSpPr>
        <p:spPr>
          <a:xfrm>
            <a:off x="8711415" y="1760372"/>
            <a:ext cx="0" cy="20856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文字方塊 20"/>
          <p:cNvSpPr txBox="1"/>
          <p:nvPr/>
        </p:nvSpPr>
        <p:spPr>
          <a:xfrm>
            <a:off x="409670" y="1760371"/>
            <a:ext cx="8301745" cy="646715"/>
          </a:xfrm>
          <a:prstGeom prst="rect">
            <a:avLst/>
          </a:prstGeom>
          <a:noFill/>
        </p:spPr>
        <p:txBody>
          <a:bodyPr wrap="square" rIns="0" rtlCol="0">
            <a:noAutofit/>
          </a:bodyPr>
          <a:lstStyle/>
          <a:p>
            <a:r>
              <a:rPr lang="zh-TW" altLang="en-US" sz="260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內部稽核查核欠</a:t>
            </a:r>
            <a:r>
              <a:rPr lang="zh-TW" altLang="en-US" sz="2600" b="1" dirty="0" smtClean="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確實；未</a:t>
            </a:r>
            <a:r>
              <a:rPr lang="zh-TW" altLang="en-US" sz="2600" b="1"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確實督導自行查核作業</a:t>
            </a:r>
          </a:p>
        </p:txBody>
      </p:sp>
      <p:cxnSp>
        <p:nvCxnSpPr>
          <p:cNvPr id="28" name="直線接點 27"/>
          <p:cNvCxnSpPr/>
          <p:nvPr/>
        </p:nvCxnSpPr>
        <p:spPr>
          <a:xfrm>
            <a:off x="341173" y="3073064"/>
            <a:ext cx="0" cy="64671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線接點 28"/>
          <p:cNvCxnSpPr/>
          <p:nvPr/>
        </p:nvCxnSpPr>
        <p:spPr>
          <a:xfrm flipV="1">
            <a:off x="1460597" y="2905883"/>
            <a:ext cx="7056000" cy="0"/>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線接點 29"/>
          <p:cNvCxnSpPr/>
          <p:nvPr/>
        </p:nvCxnSpPr>
        <p:spPr>
          <a:xfrm>
            <a:off x="8509630" y="2905884"/>
            <a:ext cx="201786" cy="15765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圓角矩形 30"/>
          <p:cNvSpPr/>
          <p:nvPr/>
        </p:nvSpPr>
        <p:spPr>
          <a:xfrm>
            <a:off x="144072" y="2586304"/>
            <a:ext cx="1589478" cy="477235"/>
          </a:xfrm>
          <a:prstGeom prst="roundRect">
            <a:avLst/>
          </a:prstGeom>
          <a:ln>
            <a:solidFill>
              <a:schemeClr val="tx1"/>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smtClean="0">
                <a:latin typeface="微軟正黑體" panose="020B0604030504040204" pitchFamily="34" charset="-120"/>
                <a:ea typeface="微軟正黑體" panose="020B0604030504040204" pitchFamily="34" charset="-120"/>
              </a:rPr>
              <a:t>缺失情節</a:t>
            </a:r>
            <a:endParaRPr lang="zh-TW" altLang="en-US" sz="2400" b="1" dirty="0">
              <a:latin typeface="微軟正黑體" panose="020B0604030504040204" pitchFamily="34" charset="-120"/>
              <a:ea typeface="微軟正黑體" panose="020B0604030504040204" pitchFamily="34" charset="-120"/>
            </a:endParaRPr>
          </a:p>
        </p:txBody>
      </p:sp>
      <p:cxnSp>
        <p:nvCxnSpPr>
          <p:cNvPr id="32" name="直線接點 31"/>
          <p:cNvCxnSpPr/>
          <p:nvPr/>
        </p:nvCxnSpPr>
        <p:spPr>
          <a:xfrm>
            <a:off x="8711415" y="3063539"/>
            <a:ext cx="0" cy="208565"/>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文字方塊 32"/>
          <p:cNvSpPr txBox="1"/>
          <p:nvPr/>
        </p:nvSpPr>
        <p:spPr>
          <a:xfrm>
            <a:off x="409670" y="3088936"/>
            <a:ext cx="8301745" cy="1737064"/>
          </a:xfrm>
          <a:prstGeom prst="rect">
            <a:avLst/>
          </a:prstGeom>
          <a:noFill/>
        </p:spPr>
        <p:txBody>
          <a:bodyPr wrap="square" rIns="0" rtlCol="0">
            <a:noAutofit/>
          </a:bodyPr>
          <a:lstStyle/>
          <a:p>
            <a:pPr algn="just"/>
            <a:r>
              <a:rPr lang="zh-TW" altLang="en-US" sz="2500" b="1" dirty="0">
                <a:solidFill>
                  <a:schemeClr val="bg1"/>
                </a:solidFill>
                <a:latin typeface="微軟正黑體" panose="020B0604030504040204" pitchFamily="34" charset="-120"/>
                <a:ea typeface="微軟正黑體" panose="020B0604030504040204" pitchFamily="34" charset="-120"/>
              </a:rPr>
              <a:t>辦理內部稽核作業未將主管機關規定項目列入</a:t>
            </a:r>
            <a:r>
              <a:rPr lang="zh-TW" altLang="en-US" sz="2500" b="1" dirty="0" smtClean="0">
                <a:solidFill>
                  <a:schemeClr val="bg1"/>
                </a:solidFill>
                <a:latin typeface="微軟正黑體" panose="020B0604030504040204" pitchFamily="34" charset="-120"/>
                <a:ea typeface="微軟正黑體" panose="020B0604030504040204" pitchFamily="34" charset="-120"/>
              </a:rPr>
              <a:t>查核</a:t>
            </a:r>
            <a:r>
              <a:rPr lang="zh-TW" altLang="en-US" sz="2500" b="1" dirty="0" smtClean="0">
                <a:solidFill>
                  <a:schemeClr val="bg1"/>
                </a:solidFill>
                <a:latin typeface="微軟正黑體" panose="020B0604030504040204" pitchFamily="34" charset="-120"/>
                <a:ea typeface="微軟正黑體" panose="020B0604030504040204" pitchFamily="34" charset="-120"/>
              </a:rPr>
              <a:t>。</a:t>
            </a:r>
            <a:endParaRPr lang="en-US" altLang="zh-TW" sz="2500" b="1" dirty="0" smtClean="0">
              <a:solidFill>
                <a:schemeClr val="bg1"/>
              </a:solidFill>
              <a:latin typeface="微軟正黑體" panose="020B0604030504040204" pitchFamily="34" charset="-120"/>
              <a:ea typeface="微軟正黑體" panose="020B0604030504040204" pitchFamily="34" charset="-120"/>
            </a:endParaRPr>
          </a:p>
          <a:p>
            <a:pPr algn="just"/>
            <a:endParaRPr lang="en-US" altLang="zh-TW" sz="400" b="1" dirty="0">
              <a:solidFill>
                <a:schemeClr val="bg1"/>
              </a:solidFill>
              <a:latin typeface="微軟正黑體" panose="020B0604030504040204" pitchFamily="34" charset="-120"/>
              <a:ea typeface="微軟正黑體" panose="020B0604030504040204" pitchFamily="34" charset="-120"/>
            </a:endParaRPr>
          </a:p>
          <a:p>
            <a:endParaRPr lang="en-US" altLang="zh-TW" sz="200" b="1" dirty="0" smtClean="0">
              <a:solidFill>
                <a:schemeClr val="bg1"/>
              </a:solidFill>
              <a:latin typeface="微軟正黑體" panose="020B0604030504040204" pitchFamily="34" charset="-120"/>
              <a:ea typeface="微軟正黑體" panose="020B0604030504040204" pitchFamily="34" charset="-120"/>
            </a:endParaRPr>
          </a:p>
          <a:p>
            <a:pPr algn="just"/>
            <a:r>
              <a:rPr lang="zh-TW" altLang="en-US" sz="2500" b="1" dirty="0">
                <a:solidFill>
                  <a:schemeClr val="bg1"/>
                </a:solidFill>
                <a:latin typeface="微軟正黑體" panose="020B0604030504040204" pitchFamily="34" charset="-120"/>
                <a:ea typeface="微軟正黑體" panose="020B0604030504040204" pitchFamily="34" charset="-120"/>
              </a:rPr>
              <a:t>內部稽核一般查核有未完整</a:t>
            </a:r>
            <a:r>
              <a:rPr lang="zh-TW" altLang="en-US" sz="2500" b="1" dirty="0" smtClean="0">
                <a:solidFill>
                  <a:schemeClr val="bg1"/>
                </a:solidFill>
                <a:latin typeface="微軟正黑體" panose="020B0604030504040204" pitchFamily="34" charset="-120"/>
                <a:ea typeface="微軟正黑體" panose="020B0604030504040204" pitchFamily="34" charset="-120"/>
              </a:rPr>
              <a:t>查核各項</a:t>
            </a:r>
            <a:r>
              <a:rPr lang="zh-TW" altLang="en-US" sz="2500" b="1" dirty="0">
                <a:solidFill>
                  <a:schemeClr val="bg1"/>
                </a:solidFill>
                <a:latin typeface="微軟正黑體" panose="020B0604030504040204" pitchFamily="34" charset="-120"/>
                <a:ea typeface="微軟正黑體" panose="020B0604030504040204" pitchFamily="34" charset="-120"/>
              </a:rPr>
              <a:t>業務控制與內部</a:t>
            </a:r>
            <a:r>
              <a:rPr lang="zh-TW" altLang="en-US" sz="2500" b="1" dirty="0" smtClean="0">
                <a:solidFill>
                  <a:schemeClr val="bg1"/>
                </a:solidFill>
                <a:latin typeface="微軟正黑體" panose="020B0604030504040204" pitchFamily="34" charset="-120"/>
                <a:ea typeface="微軟正黑體" panose="020B0604030504040204" pitchFamily="34" charset="-120"/>
              </a:rPr>
              <a:t>管理之</a:t>
            </a:r>
            <a:r>
              <a:rPr lang="zh-TW" altLang="en-US" sz="2500" b="1" dirty="0">
                <a:solidFill>
                  <a:schemeClr val="bg1"/>
                </a:solidFill>
                <a:latin typeface="微軟正黑體" panose="020B0604030504040204" pitchFamily="34" charset="-120"/>
                <a:ea typeface="微軟正黑體" panose="020B0604030504040204" pitchFamily="34" charset="-120"/>
              </a:rPr>
              <a:t>處理</a:t>
            </a:r>
            <a:r>
              <a:rPr lang="zh-TW" altLang="en-US" sz="2500" b="1" dirty="0" smtClean="0">
                <a:solidFill>
                  <a:schemeClr val="bg1"/>
                </a:solidFill>
                <a:latin typeface="微軟正黑體" panose="020B0604030504040204" pitchFamily="34" charset="-120"/>
                <a:ea typeface="微軟正黑體" panose="020B0604030504040204" pitchFamily="34" charset="-120"/>
              </a:rPr>
              <a:t>程序</a:t>
            </a:r>
            <a:r>
              <a:rPr lang="en-US" altLang="zh-TW" sz="2500" b="1" dirty="0">
                <a:solidFill>
                  <a:schemeClr val="bg1"/>
                </a:solidFill>
                <a:latin typeface="微軟正黑體" panose="020B0604030504040204" pitchFamily="34" charset="-120"/>
                <a:ea typeface="微軟正黑體" panose="020B0604030504040204" pitchFamily="34" charset="-120"/>
              </a:rPr>
              <a:t>(</a:t>
            </a:r>
            <a:r>
              <a:rPr lang="zh-TW" altLang="en-US" sz="2500" b="1" dirty="0">
                <a:solidFill>
                  <a:schemeClr val="bg1"/>
                </a:solidFill>
                <a:latin typeface="微軟正黑體" panose="020B0604030504040204" pitchFamily="34" charset="-120"/>
                <a:ea typeface="微軟正黑體" panose="020B0604030504040204" pitchFamily="34" charset="-120"/>
              </a:rPr>
              <a:t>如僅查核法令</a:t>
            </a:r>
            <a:r>
              <a:rPr lang="zh-TW" altLang="en-US" sz="2500" b="1" dirty="0" smtClean="0">
                <a:solidFill>
                  <a:schemeClr val="bg1"/>
                </a:solidFill>
                <a:latin typeface="微軟正黑體" panose="020B0604030504040204" pitchFamily="34" charset="-120"/>
                <a:ea typeface="微軟正黑體" panose="020B0604030504040204" pitchFamily="34" charset="-120"/>
              </a:rPr>
              <a:t>遵循事項</a:t>
            </a:r>
            <a:r>
              <a:rPr lang="en-US" altLang="zh-TW" sz="2500" b="1" dirty="0">
                <a:solidFill>
                  <a:schemeClr val="bg1"/>
                </a:solidFill>
                <a:latin typeface="微軟正黑體" panose="020B0604030504040204" pitchFamily="34" charset="-120"/>
                <a:ea typeface="微軟正黑體" panose="020B0604030504040204" pitchFamily="34" charset="-120"/>
              </a:rPr>
              <a:t>)</a:t>
            </a:r>
            <a:r>
              <a:rPr lang="zh-TW" altLang="en-US" sz="2500" b="1" dirty="0" smtClean="0">
                <a:solidFill>
                  <a:schemeClr val="bg1"/>
                </a:solidFill>
                <a:latin typeface="微軟正黑體" panose="020B0604030504040204" pitchFamily="34" charset="-120"/>
                <a:ea typeface="微軟正黑體" panose="020B0604030504040204" pitchFamily="34" charset="-120"/>
              </a:rPr>
              <a:t>，以</a:t>
            </a:r>
            <a:r>
              <a:rPr lang="zh-TW" altLang="en-US" sz="2500" b="1" dirty="0">
                <a:solidFill>
                  <a:schemeClr val="bg1"/>
                </a:solidFill>
                <a:latin typeface="微軟正黑體" panose="020B0604030504040204" pitchFamily="34" charset="-120"/>
                <a:ea typeface="微軟正黑體" panose="020B0604030504040204" pitchFamily="34" charset="-120"/>
              </a:rPr>
              <a:t>評估內部控制制度</a:t>
            </a:r>
            <a:r>
              <a:rPr lang="zh-TW" altLang="en-US" sz="2500" b="1" dirty="0" smtClean="0">
                <a:solidFill>
                  <a:schemeClr val="bg1"/>
                </a:solidFill>
                <a:latin typeface="微軟正黑體" panose="020B0604030504040204" pitchFamily="34" charset="-120"/>
                <a:ea typeface="微軟正黑體" panose="020B0604030504040204" pitchFamily="34" charset="-120"/>
              </a:rPr>
              <a:t>有效性</a:t>
            </a:r>
            <a:r>
              <a:rPr lang="zh-TW" altLang="en-US" sz="2500" b="1" dirty="0" smtClean="0">
                <a:solidFill>
                  <a:schemeClr val="bg1"/>
                </a:solidFill>
                <a:latin typeface="微軟正黑體" panose="020B0604030504040204" pitchFamily="34" charset="-120"/>
                <a:ea typeface="微軟正黑體" panose="020B0604030504040204" pitchFamily="34" charset="-120"/>
              </a:rPr>
              <a:t>。</a:t>
            </a:r>
            <a:endParaRPr lang="en-US" altLang="zh-TW" sz="400" b="1" dirty="0" smtClean="0">
              <a:solidFill>
                <a:schemeClr val="bg1"/>
              </a:solidFill>
              <a:latin typeface="微軟正黑體" panose="020B0604030504040204" pitchFamily="34" charset="-120"/>
              <a:ea typeface="微軟正黑體" panose="020B0604030504040204" pitchFamily="34" charset="-120"/>
            </a:endParaRPr>
          </a:p>
          <a:p>
            <a:endParaRPr lang="en-US" altLang="zh-TW" sz="400" b="1" dirty="0" smtClean="0">
              <a:solidFill>
                <a:schemeClr val="bg1"/>
              </a:solidFill>
              <a:latin typeface="微軟正黑體" panose="020B0604030504040204" pitchFamily="34" charset="-120"/>
              <a:ea typeface="微軟正黑體" panose="020B0604030504040204" pitchFamily="34" charset="-120"/>
            </a:endParaRPr>
          </a:p>
          <a:p>
            <a:endParaRPr lang="en-US" altLang="zh-TW" sz="200" b="1" dirty="0">
              <a:solidFill>
                <a:schemeClr val="bg1"/>
              </a:solidFill>
              <a:latin typeface="微軟正黑體" panose="020B0604030504040204" pitchFamily="34" charset="-120"/>
              <a:ea typeface="微軟正黑體" panose="020B0604030504040204" pitchFamily="34" charset="-120"/>
            </a:endParaRPr>
          </a:p>
          <a:p>
            <a:endParaRPr lang="en-US" altLang="zh-TW" sz="100" b="1" dirty="0">
              <a:solidFill>
                <a:schemeClr val="bg1"/>
              </a:solidFill>
              <a:latin typeface="微軟正黑體" panose="020B0604030504040204" pitchFamily="34" charset="-120"/>
              <a:ea typeface="微軟正黑體" panose="020B0604030504040204" pitchFamily="34" charset="-120"/>
            </a:endParaRPr>
          </a:p>
          <a:p>
            <a:pPr algn="just"/>
            <a:r>
              <a:rPr lang="zh-TW" altLang="en-US" sz="2500" b="1" dirty="0">
                <a:solidFill>
                  <a:schemeClr val="bg1"/>
                </a:solidFill>
                <a:latin typeface="微軟正黑體" panose="020B0604030504040204" pitchFamily="34" charset="-120"/>
                <a:ea typeface="微軟正黑體" panose="020B0604030504040204" pitchFamily="34" charset="-120"/>
              </a:rPr>
              <a:t>各單位辦理自行查核作業有流於形式之情事，稽核單位未落實督導</a:t>
            </a:r>
            <a:r>
              <a:rPr lang="zh-TW" altLang="en-US" sz="2500" b="1" dirty="0" smtClean="0">
                <a:solidFill>
                  <a:schemeClr val="bg1"/>
                </a:solidFill>
                <a:latin typeface="微軟正黑體" panose="020B0604030504040204" pitchFamily="34" charset="-120"/>
                <a:ea typeface="微軟正黑體" panose="020B0604030504040204" pitchFamily="34" charset="-120"/>
              </a:rPr>
              <a:t>覆核。</a:t>
            </a:r>
            <a:endParaRPr lang="en-US" altLang="zh-TW" sz="2500" b="1" dirty="0" smtClean="0">
              <a:solidFill>
                <a:schemeClr val="bg1"/>
              </a:solidFill>
              <a:latin typeface="微軟正黑體" panose="020B0604030504040204" pitchFamily="34" charset="-120"/>
              <a:ea typeface="微軟正黑體" panose="020B0604030504040204" pitchFamily="34" charset="-120"/>
            </a:endParaRPr>
          </a:p>
        </p:txBody>
      </p:sp>
      <p:sp>
        <p:nvSpPr>
          <p:cNvPr id="25" name="Rectangle 2"/>
          <p:cNvSpPr>
            <a:spLocks noGrp="1" noChangeArrowheads="1"/>
          </p:cNvSpPr>
          <p:nvPr>
            <p:ph type="title" idx="4294967295"/>
          </p:nvPr>
        </p:nvSpPr>
        <p:spPr bwMode="auto">
          <a:xfrm>
            <a:off x="1460597" y="254000"/>
            <a:ext cx="7532565" cy="838200"/>
          </a:xfrm>
          <a:effectLst>
            <a:outerShdw dist="28398" dir="3806097" algn="ctr" rotWithShape="0">
              <a:srgbClr val="DDDDDD">
                <a:alpha val="2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Autofit/>
          </a:bodyPr>
          <a:lstStyle/>
          <a:p>
            <a:r>
              <a:rPr lang="zh-TW" altLang="en-US" b="1" dirty="0" smtClean="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內部稽核主要</a:t>
            </a:r>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缺失</a:t>
            </a:r>
            <a:r>
              <a:rPr lang="en-US" altLang="zh-TW"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a:t>
            </a:r>
            <a:r>
              <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一</a:t>
            </a:r>
            <a:r>
              <a:rPr lang="en-US" altLang="zh-TW"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rPr>
              <a:t>)</a:t>
            </a:r>
            <a:endParaRPr lang="zh-TW" altLang="en-US" b="1" dirty="0">
              <a:ln>
                <a:solidFill>
                  <a:srgbClr val="003366"/>
                </a:solidFill>
              </a:ln>
              <a:solidFill>
                <a:srgbClr val="003366"/>
              </a:solidFill>
              <a:effectLst>
                <a:outerShdw blurRad="38100" dist="38100" dir="2700000" algn="tl">
                  <a:srgbClr val="C0C0C0"/>
                </a:outerShdw>
              </a:effectLst>
              <a:latin typeface="微軟正黑體" panose="020B0604030504040204" pitchFamily="34" charset="-120"/>
              <a:ea typeface="微軟正黑體" panose="020B0604030504040204" pitchFamily="34" charset="-120"/>
            </a:endParaRPr>
          </a:p>
        </p:txBody>
      </p:sp>
      <p:sp>
        <p:nvSpPr>
          <p:cNvPr id="26" name="文字方塊 25"/>
          <p:cNvSpPr txBox="1"/>
          <p:nvPr/>
        </p:nvSpPr>
        <p:spPr>
          <a:xfrm>
            <a:off x="3177" y="3043093"/>
            <a:ext cx="611672" cy="523220"/>
          </a:xfrm>
          <a:prstGeom prst="rect">
            <a:avLst/>
          </a:prstGeom>
          <a:noFill/>
        </p:spPr>
        <p:txBody>
          <a:bodyPr wrap="square" rtlCol="0">
            <a:spAutoFit/>
          </a:bodyPr>
          <a:lstStyle/>
          <a:p>
            <a:pPr>
              <a:spcAft>
                <a:spcPts val="0"/>
              </a:spcAft>
            </a:pPr>
            <a:r>
              <a:rPr lang="en-US" altLang="zh-TW" sz="2800" b="1" dirty="0" smtClean="0">
                <a:solidFill>
                  <a:schemeClr val="accent1">
                    <a:lumMod val="75000"/>
                  </a:schemeClr>
                </a:solidFill>
                <a:latin typeface="Wingdings"/>
                <a:ea typeface="SimSun"/>
                <a:cs typeface="SimSun"/>
                <a:sym typeface="Webdings"/>
              </a:rPr>
              <a:t></a:t>
            </a:r>
            <a:endParaRPr lang="zh-TW" altLang="en-US" sz="2800" b="1" dirty="0">
              <a:solidFill>
                <a:schemeClr val="accent1">
                  <a:lumMod val="75000"/>
                </a:schemeClr>
              </a:solidFill>
            </a:endParaRPr>
          </a:p>
        </p:txBody>
      </p:sp>
      <p:sp>
        <p:nvSpPr>
          <p:cNvPr id="27" name="文字方塊 26"/>
          <p:cNvSpPr txBox="1"/>
          <p:nvPr/>
        </p:nvSpPr>
        <p:spPr>
          <a:xfrm>
            <a:off x="-2083" y="3519357"/>
            <a:ext cx="611672" cy="523220"/>
          </a:xfrm>
          <a:prstGeom prst="rect">
            <a:avLst/>
          </a:prstGeom>
          <a:noFill/>
        </p:spPr>
        <p:txBody>
          <a:bodyPr wrap="square" rtlCol="0">
            <a:spAutoFit/>
          </a:bodyPr>
          <a:lstStyle/>
          <a:p>
            <a:pPr>
              <a:spcAft>
                <a:spcPts val="0"/>
              </a:spcAft>
            </a:pPr>
            <a:r>
              <a:rPr lang="en-US" altLang="zh-TW" sz="2800" b="1" dirty="0" smtClean="0">
                <a:solidFill>
                  <a:schemeClr val="accent1">
                    <a:lumMod val="75000"/>
                  </a:schemeClr>
                </a:solidFill>
                <a:latin typeface="Wingdings"/>
                <a:ea typeface="SimSun"/>
                <a:cs typeface="SimSun"/>
                <a:sym typeface="Webdings"/>
              </a:rPr>
              <a:t></a:t>
            </a:r>
            <a:endParaRPr lang="zh-TW" altLang="en-US" sz="2800" b="1" dirty="0">
              <a:solidFill>
                <a:schemeClr val="accent1">
                  <a:lumMod val="75000"/>
                </a:schemeClr>
              </a:solidFill>
            </a:endParaRPr>
          </a:p>
        </p:txBody>
      </p:sp>
      <p:sp>
        <p:nvSpPr>
          <p:cNvPr id="17" name="文字方塊 16"/>
          <p:cNvSpPr txBox="1"/>
          <p:nvPr/>
        </p:nvSpPr>
        <p:spPr>
          <a:xfrm>
            <a:off x="-7343" y="4767965"/>
            <a:ext cx="611672" cy="523220"/>
          </a:xfrm>
          <a:prstGeom prst="rect">
            <a:avLst/>
          </a:prstGeom>
          <a:noFill/>
        </p:spPr>
        <p:txBody>
          <a:bodyPr wrap="square" rtlCol="0">
            <a:spAutoFit/>
          </a:bodyPr>
          <a:lstStyle/>
          <a:p>
            <a:pPr>
              <a:spcAft>
                <a:spcPts val="0"/>
              </a:spcAft>
            </a:pPr>
            <a:r>
              <a:rPr lang="en-US" altLang="zh-TW" sz="2800" b="1" dirty="0" smtClean="0">
                <a:solidFill>
                  <a:schemeClr val="accent1">
                    <a:lumMod val="75000"/>
                  </a:schemeClr>
                </a:solidFill>
                <a:latin typeface="Wingdings"/>
                <a:ea typeface="SimSun"/>
                <a:cs typeface="SimSun"/>
                <a:sym typeface="Webdings"/>
              </a:rPr>
              <a:t></a:t>
            </a:r>
            <a:endParaRPr lang="zh-TW" altLang="en-US" sz="2800" b="1" dirty="0">
              <a:solidFill>
                <a:schemeClr val="accent1">
                  <a:lumMod val="75000"/>
                </a:schemeClr>
              </a:solidFill>
            </a:endParaRPr>
          </a:p>
        </p:txBody>
      </p:sp>
      <p:sp>
        <p:nvSpPr>
          <p:cNvPr id="19" name="文字方塊 18"/>
          <p:cNvSpPr txBox="1"/>
          <p:nvPr/>
        </p:nvSpPr>
        <p:spPr>
          <a:xfrm>
            <a:off x="2540000" y="5283020"/>
            <a:ext cx="6311899" cy="1015663"/>
          </a:xfrm>
          <a:prstGeom prst="rect">
            <a:avLst/>
          </a:prstGeom>
          <a:noFill/>
        </p:spPr>
        <p:txBody>
          <a:bodyPr wrap="square" rtlCol="0">
            <a:spAutoFit/>
          </a:bodyPr>
          <a:lstStyle/>
          <a:p>
            <a:pPr algn="just"/>
            <a:r>
              <a:rPr lang="zh-TW" altLang="en-US" sz="2000" b="1" dirty="0" smtClean="0">
                <a:solidFill>
                  <a:srgbClr val="002060"/>
                </a:solidFill>
                <a:latin typeface="微軟正黑體" panose="020B0604030504040204" pitchFamily="34" charset="-120"/>
                <a:ea typeface="微軟正黑體" panose="020B0604030504040204" pitchFamily="34" charset="-120"/>
              </a:rPr>
              <a:t>如</a:t>
            </a:r>
            <a:r>
              <a:rPr lang="en-US" altLang="zh-TW" sz="2000" b="1" dirty="0" smtClean="0">
                <a:solidFill>
                  <a:srgbClr val="002060"/>
                </a:solidFill>
                <a:latin typeface="微軟正黑體" panose="020B0604030504040204" pitchFamily="34" charset="-120"/>
                <a:ea typeface="微軟正黑體" panose="020B0604030504040204" pitchFamily="34" charset="-120"/>
              </a:rPr>
              <a:t>:</a:t>
            </a:r>
            <a:r>
              <a:rPr lang="zh-TW" altLang="en-US" sz="2000" b="1" dirty="0">
                <a:solidFill>
                  <a:srgbClr val="002060"/>
                </a:solidFill>
                <a:latin typeface="微軟正黑體" panose="020B0604030504040204" pitchFamily="34" charset="-120"/>
                <a:ea typeface="微軟正黑體" panose="020B0604030504040204" pitchFamily="34" charset="-120"/>
              </a:rPr>
              <a:t>稽核單位未定期評估營業單位自行查核辦理</a:t>
            </a:r>
            <a:r>
              <a:rPr lang="zh-TW" altLang="en-US" sz="2000" b="1" dirty="0" smtClean="0">
                <a:solidFill>
                  <a:srgbClr val="002060"/>
                </a:solidFill>
                <a:latin typeface="微軟正黑體" panose="020B0604030504040204" pitchFamily="34" charset="-120"/>
                <a:ea typeface="微軟正黑體" panose="020B0604030504040204" pitchFamily="34" charset="-120"/>
              </a:rPr>
              <a:t>績效</a:t>
            </a:r>
            <a:r>
              <a:rPr lang="zh-TW" altLang="en-US" sz="2000" b="1" dirty="0">
                <a:solidFill>
                  <a:srgbClr val="002060"/>
                </a:solidFill>
                <a:latin typeface="微軟正黑體" panose="020B0604030504040204" pitchFamily="34" charset="-120"/>
                <a:ea typeface="微軟正黑體" panose="020B0604030504040204" pitchFamily="34" charset="-120"/>
              </a:rPr>
              <a:t>；未</a:t>
            </a:r>
            <a:r>
              <a:rPr lang="zh-TW" altLang="en-US" sz="2000" b="1" dirty="0" smtClean="0">
                <a:solidFill>
                  <a:srgbClr val="002060"/>
                </a:solidFill>
                <a:latin typeface="微軟正黑體" panose="020B0604030504040204" pitchFamily="34" charset="-120"/>
                <a:ea typeface="微軟正黑體" panose="020B0604030504040204" pitchFamily="34" charset="-120"/>
              </a:rPr>
              <a:t>依公司「</a:t>
            </a:r>
            <a:r>
              <a:rPr lang="zh-TW" altLang="en-US" sz="2000" b="1" dirty="0">
                <a:solidFill>
                  <a:srgbClr val="002060"/>
                </a:solidFill>
                <a:latin typeface="微軟正黑體" panose="020B0604030504040204" pitchFamily="34" charset="-120"/>
                <a:ea typeface="微軟正黑體" panose="020B0604030504040204" pitchFamily="34" charset="-120"/>
              </a:rPr>
              <a:t>自行查核制度」所訂之查核範圍訂定查核項目並辦理查核；有查核人員查核本身經辦業務之</a:t>
            </a:r>
            <a:r>
              <a:rPr lang="zh-TW" altLang="en-US" sz="2000" b="1" dirty="0" smtClean="0">
                <a:solidFill>
                  <a:srgbClr val="002060"/>
                </a:solidFill>
                <a:latin typeface="微軟正黑體" panose="020B0604030504040204" pitchFamily="34" charset="-120"/>
                <a:ea typeface="微軟正黑體" panose="020B0604030504040204" pitchFamily="34" charset="-120"/>
              </a:rPr>
              <a:t>情形。</a:t>
            </a:r>
            <a:endParaRPr lang="zh-TW" altLang="en-US" sz="2000" b="1" dirty="0">
              <a:solidFill>
                <a:srgbClr val="00206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45470794"/>
      </p:ext>
    </p:extLst>
  </p:cSld>
  <p:clrMapOvr>
    <a:masterClrMapping/>
  </p:clrMapOvr>
  <p:timing>
    <p:tnLst>
      <p:par>
        <p:cTn id="1" dur="indefinite" restart="never" nodeType="tmRoot"/>
      </p:par>
    </p:tnLst>
  </p:timing>
</p:sld>
</file>

<file path=ppt/theme/theme1.xml><?xml version="1.0" encoding="utf-8"?>
<a:theme xmlns:a="http://schemas.openxmlformats.org/drawingml/2006/main" name="柏林">
  <a:themeElements>
    <a:clrScheme name="自訂 3">
      <a:dk1>
        <a:sysClr val="windowText" lastClr="000000"/>
      </a:dk1>
      <a:lt1>
        <a:sysClr val="window" lastClr="FFFFFF"/>
      </a:lt1>
      <a:dk2>
        <a:srgbClr val="FFFFFF"/>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2467</TotalTime>
  <Words>2594</Words>
  <Application>Microsoft Office PowerPoint</Application>
  <PresentationFormat>自訂</PresentationFormat>
  <Paragraphs>273</Paragraphs>
  <Slides>24</Slides>
  <Notes>15</Notes>
  <HiddenSlides>0</HiddenSlides>
  <MMClips>0</MMClips>
  <ScaleCrop>false</ScaleCrop>
  <HeadingPairs>
    <vt:vector size="4" baseType="variant">
      <vt:variant>
        <vt:lpstr>佈景主題</vt:lpstr>
      </vt:variant>
      <vt:variant>
        <vt:i4>1</vt:i4>
      </vt:variant>
      <vt:variant>
        <vt:lpstr>投影片標題</vt:lpstr>
      </vt:variant>
      <vt:variant>
        <vt:i4>24</vt:i4>
      </vt:variant>
    </vt:vector>
  </HeadingPairs>
  <TitlesOfParts>
    <vt:vector size="25" baseType="lpstr">
      <vt:lpstr>柏林</vt:lpstr>
      <vt:lpstr>PowerPoint 簡報</vt:lpstr>
      <vt:lpstr>從內部控制三道防線談起</vt:lpstr>
      <vt:lpstr>從內部控制三道防線談起</vt:lpstr>
      <vt:lpstr>我國保險業內部控制之建立</vt:lpstr>
      <vt:lpstr>本會近期強化內控內稽之措施</vt:lpstr>
      <vt:lpstr>第一道防線 — 業務單位之自我管控</vt:lpstr>
      <vt:lpstr>第二道防線 — 法遵與風管之督導</vt:lpstr>
      <vt:lpstr>第三道防線 — 內部稽核之監督</vt:lpstr>
      <vt:lpstr>內部稽核主要缺失(一)</vt:lpstr>
      <vt:lpstr>內部稽核主要缺失(一)</vt:lpstr>
      <vt:lpstr>內部稽核主要缺失(二)</vt:lpstr>
      <vt:lpstr>內部稽核主要缺失(二)</vt:lpstr>
      <vt:lpstr>內部稽核主要缺失(三)</vt:lpstr>
      <vt:lpstr>PowerPoint 簡報</vt:lpstr>
      <vt:lpstr>PowerPoint 簡報</vt:lpstr>
      <vt:lpstr>PowerPoint 簡報</vt:lpstr>
      <vt:lpstr>PowerPoint 簡報</vt:lpstr>
      <vt:lpstr>PowerPoint 簡報</vt:lpstr>
      <vt:lpstr>內部稽核主要缺失(七)</vt:lpstr>
      <vt:lpstr>內部稽核主要缺失(八)</vt:lpstr>
      <vt:lpstr>PowerPoint 簡報</vt:lpstr>
      <vt:lpstr>PowerPoint 簡報</vt:lpstr>
      <vt:lpstr>PowerPoint 簡報</vt:lpstr>
      <vt:lpstr>PowerPoint 簡報</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Chalalai Sarakor</dc:creator>
  <cp:lastModifiedBy>陳祈嘉</cp:lastModifiedBy>
  <cp:revision>498</cp:revision>
  <cp:lastPrinted>2014-08-26T01:16:29Z</cp:lastPrinted>
  <dcterms:created xsi:type="dcterms:W3CDTF">2013-07-30T10:45:16Z</dcterms:created>
  <dcterms:modified xsi:type="dcterms:W3CDTF">2014-09-09T06:31:03Z</dcterms:modified>
</cp:coreProperties>
</file>